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charts/chart6.xml" ContentType="application/vnd.openxmlformats-officedocument.drawingml.chart+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8"/>
  </p:notesMasterIdLst>
  <p:sldIdLst>
    <p:sldId id="282" r:id="rId2"/>
    <p:sldId id="283" r:id="rId3"/>
    <p:sldId id="299" r:id="rId4"/>
    <p:sldId id="293" r:id="rId5"/>
    <p:sldId id="265" r:id="rId6"/>
    <p:sldId id="318" r:id="rId7"/>
    <p:sldId id="267" r:id="rId8"/>
    <p:sldId id="319" r:id="rId9"/>
    <p:sldId id="262" r:id="rId10"/>
    <p:sldId id="268" r:id="rId11"/>
    <p:sldId id="269" r:id="rId12"/>
    <p:sldId id="284" r:id="rId13"/>
    <p:sldId id="270" r:id="rId14"/>
    <p:sldId id="285" r:id="rId15"/>
    <p:sldId id="320" r:id="rId16"/>
    <p:sldId id="321" r:id="rId17"/>
    <p:sldId id="322" r:id="rId18"/>
    <p:sldId id="323" r:id="rId19"/>
    <p:sldId id="324" r:id="rId20"/>
    <p:sldId id="325" r:id="rId21"/>
    <p:sldId id="326" r:id="rId22"/>
    <p:sldId id="327" r:id="rId23"/>
    <p:sldId id="328" r:id="rId24"/>
    <p:sldId id="331" r:id="rId25"/>
    <p:sldId id="329" r:id="rId26"/>
    <p:sldId id="332" r:id="rId27"/>
    <p:sldId id="330" r:id="rId28"/>
    <p:sldId id="333" r:id="rId29"/>
    <p:sldId id="289" r:id="rId30"/>
    <p:sldId id="290" r:id="rId31"/>
    <p:sldId id="271" r:id="rId32"/>
    <p:sldId id="306" r:id="rId33"/>
    <p:sldId id="307" r:id="rId34"/>
    <p:sldId id="274" r:id="rId35"/>
    <p:sldId id="275" r:id="rId36"/>
    <p:sldId id="288" r:id="rId37"/>
    <p:sldId id="291" r:id="rId38"/>
    <p:sldId id="292" r:id="rId39"/>
    <p:sldId id="278" r:id="rId40"/>
    <p:sldId id="280" r:id="rId41"/>
    <p:sldId id="301" r:id="rId42"/>
    <p:sldId id="309" r:id="rId43"/>
    <p:sldId id="310" r:id="rId44"/>
    <p:sldId id="311" r:id="rId45"/>
    <p:sldId id="312" r:id="rId46"/>
    <p:sldId id="314" r:id="rId47"/>
    <p:sldId id="315" r:id="rId48"/>
    <p:sldId id="316" r:id="rId49"/>
    <p:sldId id="296" r:id="rId50"/>
    <p:sldId id="317" r:id="rId51"/>
    <p:sldId id="302" r:id="rId52"/>
    <p:sldId id="300" r:id="rId53"/>
    <p:sldId id="297" r:id="rId54"/>
    <p:sldId id="303" r:id="rId55"/>
    <p:sldId id="304" r:id="rId56"/>
    <p:sldId id="305" r:id="rId57"/>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Feuille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Feuille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Feuille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Feuille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Feuille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Feuille_Microsoft_Office_Excel7.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view3D>
      <c:rAngAx val="1"/>
    </c:view3D>
    <c:plotArea>
      <c:layout/>
      <c:bar3DChart>
        <c:barDir val="col"/>
        <c:grouping val="clustered"/>
        <c:ser>
          <c:idx val="0"/>
          <c:order val="0"/>
          <c:tx>
            <c:strRef>
              <c:f>Feuil1!$B$1</c:f>
              <c:strCache>
                <c:ptCount val="1"/>
                <c:pt idx="0">
                  <c:v>2013</c:v>
                </c:pt>
              </c:strCache>
            </c:strRef>
          </c:tx>
          <c:cat>
            <c:strRef>
              <c:f>Feuil1!$A$2:$A$3</c:f>
              <c:strCache>
                <c:ptCount val="2"/>
                <c:pt idx="0">
                  <c:v>Recettes</c:v>
                </c:pt>
                <c:pt idx="1">
                  <c:v>Dépenses</c:v>
                </c:pt>
              </c:strCache>
            </c:strRef>
          </c:cat>
          <c:val>
            <c:numRef>
              <c:f>Feuil1!$B$2:$B$3</c:f>
              <c:numCache>
                <c:formatCode>_-* #,##0.00\ "€"_-;\-* #,##0.00\ "€"_-;_-* "-"??\ "€"_-;_-@_-</c:formatCode>
                <c:ptCount val="2"/>
                <c:pt idx="0">
                  <c:v>6491090</c:v>
                </c:pt>
                <c:pt idx="1">
                  <c:v>6262400</c:v>
                </c:pt>
              </c:numCache>
            </c:numRef>
          </c:val>
        </c:ser>
        <c:ser>
          <c:idx val="1"/>
          <c:order val="1"/>
          <c:tx>
            <c:strRef>
              <c:f>Feuil1!$C$1</c:f>
              <c:strCache>
                <c:ptCount val="1"/>
                <c:pt idx="0">
                  <c:v>2014</c:v>
                </c:pt>
              </c:strCache>
            </c:strRef>
          </c:tx>
          <c:cat>
            <c:strRef>
              <c:f>Feuil1!$A$2:$A$3</c:f>
              <c:strCache>
                <c:ptCount val="2"/>
                <c:pt idx="0">
                  <c:v>Recettes</c:v>
                </c:pt>
                <c:pt idx="1">
                  <c:v>Dépenses</c:v>
                </c:pt>
              </c:strCache>
            </c:strRef>
          </c:cat>
          <c:val>
            <c:numRef>
              <c:f>Feuil1!$C$2:$C$3</c:f>
              <c:numCache>
                <c:formatCode>_-* #,##0.00\ "€"_-;\-* #,##0.00\ "€"_-;_-* "-"??\ "€"_-;_-@_-</c:formatCode>
                <c:ptCount val="2"/>
                <c:pt idx="0">
                  <c:v>7848785</c:v>
                </c:pt>
                <c:pt idx="1">
                  <c:v>7573619</c:v>
                </c:pt>
              </c:numCache>
            </c:numRef>
          </c:val>
        </c:ser>
        <c:ser>
          <c:idx val="2"/>
          <c:order val="2"/>
          <c:tx>
            <c:strRef>
              <c:f>Feuil1!$D$1</c:f>
              <c:strCache>
                <c:ptCount val="1"/>
                <c:pt idx="0">
                  <c:v>2015</c:v>
                </c:pt>
              </c:strCache>
            </c:strRef>
          </c:tx>
          <c:cat>
            <c:strRef>
              <c:f>Feuil1!$A$2:$A$3</c:f>
              <c:strCache>
                <c:ptCount val="2"/>
                <c:pt idx="0">
                  <c:v>Recettes</c:v>
                </c:pt>
                <c:pt idx="1">
                  <c:v>Dépenses</c:v>
                </c:pt>
              </c:strCache>
            </c:strRef>
          </c:cat>
          <c:val>
            <c:numRef>
              <c:f>Feuil1!$D$2:$D$3</c:f>
              <c:numCache>
                <c:formatCode>_-* #,##0.00\ "€"_-;\-* #,##0.00\ "€"_-;_-* "-"??\ "€"_-;_-@_-</c:formatCode>
                <c:ptCount val="2"/>
                <c:pt idx="0">
                  <c:v>9119439</c:v>
                </c:pt>
                <c:pt idx="1">
                  <c:v>8840880</c:v>
                </c:pt>
              </c:numCache>
            </c:numRef>
          </c:val>
        </c:ser>
        <c:ser>
          <c:idx val="3"/>
          <c:order val="3"/>
          <c:tx>
            <c:strRef>
              <c:f>Feuil1!$E$1</c:f>
              <c:strCache>
                <c:ptCount val="1"/>
                <c:pt idx="0">
                  <c:v>2016</c:v>
                </c:pt>
              </c:strCache>
            </c:strRef>
          </c:tx>
          <c:cat>
            <c:strRef>
              <c:f>Feuil1!$A$2:$A$3</c:f>
              <c:strCache>
                <c:ptCount val="2"/>
                <c:pt idx="0">
                  <c:v>Recettes</c:v>
                </c:pt>
                <c:pt idx="1">
                  <c:v>Dépenses</c:v>
                </c:pt>
              </c:strCache>
            </c:strRef>
          </c:cat>
          <c:val>
            <c:numRef>
              <c:f>Feuil1!$E$2:$E$3</c:f>
              <c:numCache>
                <c:formatCode>_-* #,##0.00\ "€"_-;\-* #,##0.00\ "€"_-;_-* "-"??\ "€"_-;_-@_-</c:formatCode>
                <c:ptCount val="2"/>
                <c:pt idx="0">
                  <c:v>8069786</c:v>
                </c:pt>
                <c:pt idx="1">
                  <c:v>9309223</c:v>
                </c:pt>
              </c:numCache>
            </c:numRef>
          </c:val>
        </c:ser>
        <c:ser>
          <c:idx val="4"/>
          <c:order val="4"/>
          <c:tx>
            <c:strRef>
              <c:f>Feuil1!$F$1</c:f>
              <c:strCache>
                <c:ptCount val="1"/>
                <c:pt idx="0">
                  <c:v>2017</c:v>
                </c:pt>
              </c:strCache>
            </c:strRef>
          </c:tx>
          <c:cat>
            <c:strRef>
              <c:f>Feuil1!$A$2:$A$3</c:f>
              <c:strCache>
                <c:ptCount val="2"/>
                <c:pt idx="0">
                  <c:v>Recettes</c:v>
                </c:pt>
                <c:pt idx="1">
                  <c:v>Dépenses</c:v>
                </c:pt>
              </c:strCache>
            </c:strRef>
          </c:cat>
          <c:val>
            <c:numRef>
              <c:f>Feuil1!$F$2:$F$3</c:f>
              <c:numCache>
                <c:formatCode>_-* #,##0.00\ "€"_-;\-* #,##0.00\ "€"_-;_-* "-"??\ "€"_-;_-@_-</c:formatCode>
                <c:ptCount val="2"/>
                <c:pt idx="0">
                  <c:v>10718614</c:v>
                </c:pt>
                <c:pt idx="1">
                  <c:v>11986986</c:v>
                </c:pt>
              </c:numCache>
            </c:numRef>
          </c:val>
        </c:ser>
        <c:shape val="cone"/>
        <c:axId val="120836096"/>
        <c:axId val="120837632"/>
        <c:axId val="0"/>
      </c:bar3DChart>
      <c:catAx>
        <c:axId val="120836096"/>
        <c:scaling>
          <c:orientation val="minMax"/>
        </c:scaling>
        <c:axPos val="b"/>
        <c:tickLblPos val="nextTo"/>
        <c:crossAx val="120837632"/>
        <c:crosses val="autoZero"/>
        <c:auto val="1"/>
        <c:lblAlgn val="ctr"/>
        <c:lblOffset val="100"/>
      </c:catAx>
      <c:valAx>
        <c:axId val="120837632"/>
        <c:scaling>
          <c:orientation val="minMax"/>
        </c:scaling>
        <c:delete val="1"/>
        <c:axPos val="l"/>
        <c:majorGridlines/>
        <c:numFmt formatCode="_-* #,##0.00\ &quot;€&quot;_-;\-* #,##0.00\ &quot;€&quot;_-;_-* &quot;-&quot;??\ &quot;€&quot;_-;_-@_-" sourceLinked="1"/>
        <c:tickLblPos val="none"/>
        <c:crossAx val="120836096"/>
        <c:crosses val="autoZero"/>
        <c:crossBetween val="between"/>
      </c:valAx>
    </c:plotArea>
    <c:legend>
      <c:legendPos val="r"/>
      <c:layout/>
    </c:legend>
    <c:plotVisOnly val="1"/>
  </c:chart>
  <c:txPr>
    <a:bodyPr/>
    <a:lstStyle/>
    <a:p>
      <a:pPr>
        <a:defRPr sz="1800"/>
      </a:pPr>
      <a:endParaRPr lang="fr-F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col"/>
        <c:grouping val="clustered"/>
        <c:ser>
          <c:idx val="0"/>
          <c:order val="0"/>
          <c:tx>
            <c:strRef>
              <c:f>Feuil1!$B$1</c:f>
              <c:strCache>
                <c:ptCount val="1"/>
                <c:pt idx="0">
                  <c:v>011</c:v>
                </c:pt>
              </c:strCache>
            </c:strRef>
          </c:tx>
          <c:cat>
            <c:numRef>
              <c:f>Feuil1!$A$2:$A$7</c:f>
              <c:numCache>
                <c:formatCode>General</c:formatCode>
                <c:ptCount val="6"/>
                <c:pt idx="0">
                  <c:v>2013</c:v>
                </c:pt>
                <c:pt idx="1">
                  <c:v>2014</c:v>
                </c:pt>
                <c:pt idx="2">
                  <c:v>2015</c:v>
                </c:pt>
                <c:pt idx="3">
                  <c:v>2016</c:v>
                </c:pt>
                <c:pt idx="4">
                  <c:v>2017</c:v>
                </c:pt>
              </c:numCache>
            </c:numRef>
          </c:cat>
          <c:val>
            <c:numRef>
              <c:f>Feuil1!$B$2:$B$7</c:f>
              <c:numCache>
                <c:formatCode>_-* #,##0.00\ "€"_-;\-* #,##0.00\ "€"_-;_-* "-"??\ "€"_-;_-@_-</c:formatCode>
                <c:ptCount val="6"/>
                <c:pt idx="0">
                  <c:v>1225016</c:v>
                </c:pt>
                <c:pt idx="1">
                  <c:v>1421287</c:v>
                </c:pt>
                <c:pt idx="2">
                  <c:v>1438441</c:v>
                </c:pt>
                <c:pt idx="3">
                  <c:v>1543592</c:v>
                </c:pt>
                <c:pt idx="4">
                  <c:v>1679727</c:v>
                </c:pt>
                <c:pt idx="5">
                  <c:v>0</c:v>
                </c:pt>
              </c:numCache>
            </c:numRef>
          </c:val>
        </c:ser>
        <c:ser>
          <c:idx val="1"/>
          <c:order val="1"/>
          <c:tx>
            <c:strRef>
              <c:f>Feuil1!$C$1</c:f>
              <c:strCache>
                <c:ptCount val="1"/>
                <c:pt idx="0">
                  <c:v>012</c:v>
                </c:pt>
              </c:strCache>
            </c:strRef>
          </c:tx>
          <c:cat>
            <c:numRef>
              <c:f>Feuil1!$A$2:$A$7</c:f>
              <c:numCache>
                <c:formatCode>General</c:formatCode>
                <c:ptCount val="6"/>
                <c:pt idx="0">
                  <c:v>2013</c:v>
                </c:pt>
                <c:pt idx="1">
                  <c:v>2014</c:v>
                </c:pt>
                <c:pt idx="2">
                  <c:v>2015</c:v>
                </c:pt>
                <c:pt idx="3">
                  <c:v>2016</c:v>
                </c:pt>
                <c:pt idx="4">
                  <c:v>2017</c:v>
                </c:pt>
              </c:numCache>
            </c:numRef>
          </c:cat>
          <c:val>
            <c:numRef>
              <c:f>Feuil1!$C$2:$C$7</c:f>
              <c:numCache>
                <c:formatCode>_-* #,##0.00\ "€"_-;\-* #,##0.00\ "€"_-;_-* "-"??\ "€"_-;_-@_-</c:formatCode>
                <c:ptCount val="6"/>
                <c:pt idx="0">
                  <c:v>3918430</c:v>
                </c:pt>
                <c:pt idx="1">
                  <c:v>4727394</c:v>
                </c:pt>
                <c:pt idx="2">
                  <c:v>5718948</c:v>
                </c:pt>
                <c:pt idx="3">
                  <c:v>7345535</c:v>
                </c:pt>
                <c:pt idx="4">
                  <c:v>7640311</c:v>
                </c:pt>
              </c:numCache>
            </c:numRef>
          </c:val>
        </c:ser>
        <c:ser>
          <c:idx val="2"/>
          <c:order val="2"/>
          <c:tx>
            <c:strRef>
              <c:f>Feuil1!$D$1</c:f>
              <c:strCache>
                <c:ptCount val="1"/>
                <c:pt idx="0">
                  <c:v>65</c:v>
                </c:pt>
              </c:strCache>
            </c:strRef>
          </c:tx>
          <c:cat>
            <c:numRef>
              <c:f>Feuil1!$A$2:$A$7</c:f>
              <c:numCache>
                <c:formatCode>General</c:formatCode>
                <c:ptCount val="6"/>
                <c:pt idx="0">
                  <c:v>2013</c:v>
                </c:pt>
                <c:pt idx="1">
                  <c:v>2014</c:v>
                </c:pt>
                <c:pt idx="2">
                  <c:v>2015</c:v>
                </c:pt>
                <c:pt idx="3">
                  <c:v>2016</c:v>
                </c:pt>
                <c:pt idx="4">
                  <c:v>2017</c:v>
                </c:pt>
              </c:numCache>
            </c:numRef>
          </c:cat>
          <c:val>
            <c:numRef>
              <c:f>Feuil1!$D$2:$D$7</c:f>
              <c:numCache>
                <c:formatCode>_-* #,##0.00\ "€"_-;\-* #,##0.00\ "€"_-;_-* "-"??\ "€"_-;_-@_-</c:formatCode>
                <c:ptCount val="6"/>
                <c:pt idx="0">
                  <c:v>955177</c:v>
                </c:pt>
                <c:pt idx="1">
                  <c:v>1309960</c:v>
                </c:pt>
                <c:pt idx="2">
                  <c:v>1825657</c:v>
                </c:pt>
                <c:pt idx="3">
                  <c:v>288372</c:v>
                </c:pt>
                <c:pt idx="4">
                  <c:v>2542639</c:v>
                </c:pt>
              </c:numCache>
            </c:numRef>
          </c:val>
        </c:ser>
        <c:ser>
          <c:idx val="3"/>
          <c:order val="3"/>
          <c:tx>
            <c:strRef>
              <c:f>Feuil1!$E$1</c:f>
              <c:strCache>
                <c:ptCount val="1"/>
                <c:pt idx="0">
                  <c:v>042</c:v>
                </c:pt>
              </c:strCache>
            </c:strRef>
          </c:tx>
          <c:cat>
            <c:numRef>
              <c:f>Feuil1!$A$2:$A$7</c:f>
              <c:numCache>
                <c:formatCode>General</c:formatCode>
                <c:ptCount val="6"/>
                <c:pt idx="0">
                  <c:v>2013</c:v>
                </c:pt>
                <c:pt idx="1">
                  <c:v>2014</c:v>
                </c:pt>
                <c:pt idx="2">
                  <c:v>2015</c:v>
                </c:pt>
                <c:pt idx="3">
                  <c:v>2016</c:v>
                </c:pt>
                <c:pt idx="4">
                  <c:v>2017</c:v>
                </c:pt>
              </c:numCache>
            </c:numRef>
          </c:cat>
          <c:val>
            <c:numRef>
              <c:f>Feuil1!$E$2:$E$7</c:f>
              <c:numCache>
                <c:formatCode>_-* #,##0.00\ "€"_-;\-* #,##0.00\ "€"_-;_-* "-"??\ "€"_-;_-@_-</c:formatCode>
                <c:ptCount val="6"/>
                <c:pt idx="0">
                  <c:v>130921</c:v>
                </c:pt>
                <c:pt idx="1">
                  <c:v>136175</c:v>
                </c:pt>
                <c:pt idx="2">
                  <c:v>108878</c:v>
                </c:pt>
                <c:pt idx="3">
                  <c:v>52973</c:v>
                </c:pt>
                <c:pt idx="4">
                  <c:v>105662</c:v>
                </c:pt>
              </c:numCache>
            </c:numRef>
          </c:val>
        </c:ser>
        <c:ser>
          <c:idx val="4"/>
          <c:order val="4"/>
          <c:tx>
            <c:strRef>
              <c:f>Feuil1!$F$1</c:f>
              <c:strCache>
                <c:ptCount val="1"/>
                <c:pt idx="0">
                  <c:v>67</c:v>
                </c:pt>
              </c:strCache>
            </c:strRef>
          </c:tx>
          <c:cat>
            <c:numRef>
              <c:f>Feuil1!$A$2:$A$7</c:f>
              <c:numCache>
                <c:formatCode>General</c:formatCode>
                <c:ptCount val="6"/>
                <c:pt idx="0">
                  <c:v>2013</c:v>
                </c:pt>
                <c:pt idx="1">
                  <c:v>2014</c:v>
                </c:pt>
                <c:pt idx="2">
                  <c:v>2015</c:v>
                </c:pt>
                <c:pt idx="3">
                  <c:v>2016</c:v>
                </c:pt>
                <c:pt idx="4">
                  <c:v>2017</c:v>
                </c:pt>
              </c:numCache>
            </c:numRef>
          </c:cat>
          <c:val>
            <c:numRef>
              <c:f>Feuil1!$F$2:$F$7</c:f>
              <c:numCache>
                <c:formatCode>_-* #,##0.00\ "€"_-;\-* #,##0.00\ "€"_-;_-* "-"??\ "€"_-;_-@_-</c:formatCode>
                <c:ptCount val="6"/>
                <c:pt idx="0">
                  <c:v>32646</c:v>
                </c:pt>
                <c:pt idx="1">
                  <c:v>16809</c:v>
                </c:pt>
                <c:pt idx="2">
                  <c:v>23790</c:v>
                </c:pt>
                <c:pt idx="3">
                  <c:v>20503</c:v>
                </c:pt>
                <c:pt idx="4">
                  <c:v>2650</c:v>
                </c:pt>
              </c:numCache>
            </c:numRef>
          </c:val>
        </c:ser>
        <c:axId val="121214080"/>
        <c:axId val="121215616"/>
      </c:barChart>
      <c:catAx>
        <c:axId val="121214080"/>
        <c:scaling>
          <c:orientation val="minMax"/>
        </c:scaling>
        <c:axPos val="b"/>
        <c:numFmt formatCode="General" sourceLinked="1"/>
        <c:tickLblPos val="nextTo"/>
        <c:crossAx val="121215616"/>
        <c:crosses val="autoZero"/>
        <c:auto val="1"/>
        <c:lblAlgn val="ctr"/>
        <c:lblOffset val="100"/>
      </c:catAx>
      <c:valAx>
        <c:axId val="121215616"/>
        <c:scaling>
          <c:orientation val="minMax"/>
        </c:scaling>
        <c:axPos val="l"/>
        <c:majorGridlines/>
        <c:numFmt formatCode="_-* #,##0.00\ &quot;€&quot;_-;\-* #,##0.00\ &quot;€&quot;_-;_-* &quot;-&quot;??\ &quot;€&quot;_-;_-@_-" sourceLinked="1"/>
        <c:tickLblPos val="nextTo"/>
        <c:crossAx val="121214080"/>
        <c:crosses val="autoZero"/>
        <c:crossBetween val="between"/>
      </c:valAx>
    </c:plotArea>
    <c:legend>
      <c:legendPos val="r"/>
      <c:layout/>
    </c:legend>
    <c:plotVisOnly val="1"/>
  </c:chart>
  <c:txPr>
    <a:bodyPr/>
    <a:lstStyle/>
    <a:p>
      <a:pPr>
        <a:defRPr sz="1800"/>
      </a:pPr>
      <a:endParaRPr lang="fr-F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fr-FR"/>
  <c:chart>
    <c:title>
      <c:layout/>
    </c:title>
    <c:view3D>
      <c:rotX val="30"/>
      <c:perspective val="30"/>
    </c:view3D>
    <c:plotArea>
      <c:layout/>
      <c:pie3DChart>
        <c:varyColors val="1"/>
        <c:ser>
          <c:idx val="0"/>
          <c:order val="0"/>
          <c:tx>
            <c:strRef>
              <c:f>Feuil1!$B$1</c:f>
              <c:strCache>
                <c:ptCount val="1"/>
                <c:pt idx="0">
                  <c:v>Statut</c:v>
                </c:pt>
              </c:strCache>
            </c:strRef>
          </c:tx>
          <c:explosion val="25"/>
          <c:cat>
            <c:strRef>
              <c:f>Feuil1!$A$2:$A$6</c:f>
              <c:strCache>
                <c:ptCount val="5"/>
                <c:pt idx="0">
                  <c:v>Titulaires</c:v>
                </c:pt>
                <c:pt idx="1">
                  <c:v>Stagiaires</c:v>
                </c:pt>
                <c:pt idx="2">
                  <c:v>Non titulaires</c:v>
                </c:pt>
                <c:pt idx="3">
                  <c:v>Emplois d'avenir</c:v>
                </c:pt>
                <c:pt idx="4">
                  <c:v>CUI</c:v>
                </c:pt>
              </c:strCache>
            </c:strRef>
          </c:cat>
          <c:val>
            <c:numRef>
              <c:f>Feuil1!$B$2:$B$6</c:f>
              <c:numCache>
                <c:formatCode>General</c:formatCode>
                <c:ptCount val="5"/>
                <c:pt idx="0">
                  <c:v>138</c:v>
                </c:pt>
                <c:pt idx="1">
                  <c:v>3</c:v>
                </c:pt>
                <c:pt idx="2">
                  <c:v>103</c:v>
                </c:pt>
                <c:pt idx="3">
                  <c:v>5</c:v>
                </c:pt>
                <c:pt idx="4">
                  <c:v>52</c:v>
                </c:pt>
              </c:numCache>
            </c:numRef>
          </c:val>
        </c:ser>
      </c:pie3DChart>
    </c:plotArea>
    <c:legend>
      <c:legendPos val="r"/>
      <c:layout/>
    </c:legend>
    <c:plotVisOnly val="1"/>
  </c:chart>
  <c:txPr>
    <a:bodyPr/>
    <a:lstStyle/>
    <a:p>
      <a:pPr>
        <a:defRPr sz="1800"/>
      </a:pPr>
      <a:endParaRPr lang="fr-F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fr-FR"/>
  <c:chart>
    <c:title>
      <c:layout/>
    </c:title>
    <c:view3D>
      <c:rotX val="30"/>
      <c:perspective val="30"/>
    </c:view3D>
    <c:plotArea>
      <c:layout/>
      <c:pie3DChart>
        <c:varyColors val="1"/>
        <c:ser>
          <c:idx val="0"/>
          <c:order val="0"/>
          <c:tx>
            <c:strRef>
              <c:f>Feuil1!$B$1</c:f>
              <c:strCache>
                <c:ptCount val="1"/>
                <c:pt idx="0">
                  <c:v>Catégorie</c:v>
                </c:pt>
              </c:strCache>
            </c:strRef>
          </c:tx>
          <c:explosion val="25"/>
          <c:cat>
            <c:strRef>
              <c:f>Feuil1!$A$2:$A$4</c:f>
              <c:strCache>
                <c:ptCount val="3"/>
                <c:pt idx="0">
                  <c:v>A</c:v>
                </c:pt>
                <c:pt idx="1">
                  <c:v>B</c:v>
                </c:pt>
                <c:pt idx="2">
                  <c:v>C</c:v>
                </c:pt>
              </c:strCache>
            </c:strRef>
          </c:cat>
          <c:val>
            <c:numRef>
              <c:f>Feuil1!$B$2:$B$4</c:f>
              <c:numCache>
                <c:formatCode>General</c:formatCode>
                <c:ptCount val="3"/>
                <c:pt idx="0">
                  <c:v>10</c:v>
                </c:pt>
                <c:pt idx="1">
                  <c:v>4</c:v>
                </c:pt>
                <c:pt idx="2">
                  <c:v>127</c:v>
                </c:pt>
              </c:numCache>
            </c:numRef>
          </c:val>
        </c:ser>
      </c:pie3DChart>
    </c:plotArea>
    <c:legend>
      <c:legendPos val="r"/>
      <c:layout/>
    </c:legend>
    <c:plotVisOnly val="1"/>
  </c:chart>
  <c:txPr>
    <a:bodyPr/>
    <a:lstStyle/>
    <a:p>
      <a:pPr>
        <a:defRPr sz="1800"/>
      </a:pPr>
      <a:endParaRPr lang="fr-F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fr-FR"/>
  <c:chart>
    <c:view3D>
      <c:rAngAx val="1"/>
    </c:view3D>
    <c:plotArea>
      <c:layout/>
      <c:bar3DChart>
        <c:barDir val="col"/>
        <c:grouping val="stacked"/>
        <c:ser>
          <c:idx val="0"/>
          <c:order val="0"/>
          <c:tx>
            <c:strRef>
              <c:f>Feuil1!$B$1</c:f>
              <c:strCache>
                <c:ptCount val="1"/>
                <c:pt idx="0">
                  <c:v>A</c:v>
                </c:pt>
              </c:strCache>
            </c:strRef>
          </c:tx>
          <c:cat>
            <c:strRef>
              <c:f>Feuil1!$A$2:$A$6</c:f>
              <c:strCache>
                <c:ptCount val="5"/>
                <c:pt idx="0">
                  <c:v>Administratif</c:v>
                </c:pt>
                <c:pt idx="1">
                  <c:v>Technique</c:v>
                </c:pt>
                <c:pt idx="2">
                  <c:v>Atsem</c:v>
                </c:pt>
                <c:pt idx="3">
                  <c:v>Sécurité Pm</c:v>
                </c:pt>
                <c:pt idx="4">
                  <c:v>Animation</c:v>
                </c:pt>
              </c:strCache>
            </c:strRef>
          </c:cat>
          <c:val>
            <c:numRef>
              <c:f>Feuil1!$B$2:$B$6</c:f>
              <c:numCache>
                <c:formatCode>General</c:formatCode>
                <c:ptCount val="5"/>
                <c:pt idx="0">
                  <c:v>10</c:v>
                </c:pt>
                <c:pt idx="1">
                  <c:v>0</c:v>
                </c:pt>
                <c:pt idx="2">
                  <c:v>0</c:v>
                </c:pt>
                <c:pt idx="3">
                  <c:v>0</c:v>
                </c:pt>
                <c:pt idx="4">
                  <c:v>0</c:v>
                </c:pt>
              </c:numCache>
            </c:numRef>
          </c:val>
        </c:ser>
        <c:ser>
          <c:idx val="1"/>
          <c:order val="1"/>
          <c:tx>
            <c:strRef>
              <c:f>Feuil1!$C$1</c:f>
              <c:strCache>
                <c:ptCount val="1"/>
                <c:pt idx="0">
                  <c:v>B</c:v>
                </c:pt>
              </c:strCache>
            </c:strRef>
          </c:tx>
          <c:cat>
            <c:strRef>
              <c:f>Feuil1!$A$2:$A$6</c:f>
              <c:strCache>
                <c:ptCount val="5"/>
                <c:pt idx="0">
                  <c:v>Administratif</c:v>
                </c:pt>
                <c:pt idx="1">
                  <c:v>Technique</c:v>
                </c:pt>
                <c:pt idx="2">
                  <c:v>Atsem</c:v>
                </c:pt>
                <c:pt idx="3">
                  <c:v>Sécurité Pm</c:v>
                </c:pt>
                <c:pt idx="4">
                  <c:v>Animation</c:v>
                </c:pt>
              </c:strCache>
            </c:strRef>
          </c:cat>
          <c:val>
            <c:numRef>
              <c:f>Feuil1!$C$2:$C$6</c:f>
              <c:numCache>
                <c:formatCode>General</c:formatCode>
                <c:ptCount val="5"/>
                <c:pt idx="0">
                  <c:v>2</c:v>
                </c:pt>
                <c:pt idx="1">
                  <c:v>2</c:v>
                </c:pt>
                <c:pt idx="2">
                  <c:v>0</c:v>
                </c:pt>
                <c:pt idx="3">
                  <c:v>0</c:v>
                </c:pt>
                <c:pt idx="4">
                  <c:v>0</c:v>
                </c:pt>
              </c:numCache>
            </c:numRef>
          </c:val>
        </c:ser>
        <c:ser>
          <c:idx val="2"/>
          <c:order val="2"/>
          <c:tx>
            <c:strRef>
              <c:f>Feuil1!$D$1</c:f>
              <c:strCache>
                <c:ptCount val="1"/>
                <c:pt idx="0">
                  <c:v>C</c:v>
                </c:pt>
              </c:strCache>
            </c:strRef>
          </c:tx>
          <c:cat>
            <c:strRef>
              <c:f>Feuil1!$A$2:$A$6</c:f>
              <c:strCache>
                <c:ptCount val="5"/>
                <c:pt idx="0">
                  <c:v>Administratif</c:v>
                </c:pt>
                <c:pt idx="1">
                  <c:v>Technique</c:v>
                </c:pt>
                <c:pt idx="2">
                  <c:v>Atsem</c:v>
                </c:pt>
                <c:pt idx="3">
                  <c:v>Sécurité Pm</c:v>
                </c:pt>
                <c:pt idx="4">
                  <c:v>Animation</c:v>
                </c:pt>
              </c:strCache>
            </c:strRef>
          </c:cat>
          <c:val>
            <c:numRef>
              <c:f>Feuil1!$D$2:$D$6</c:f>
              <c:numCache>
                <c:formatCode>General</c:formatCode>
                <c:ptCount val="5"/>
                <c:pt idx="0">
                  <c:v>35</c:v>
                </c:pt>
                <c:pt idx="1">
                  <c:v>57</c:v>
                </c:pt>
                <c:pt idx="2">
                  <c:v>22</c:v>
                </c:pt>
                <c:pt idx="3">
                  <c:v>12</c:v>
                </c:pt>
                <c:pt idx="4">
                  <c:v>1</c:v>
                </c:pt>
              </c:numCache>
            </c:numRef>
          </c:val>
        </c:ser>
        <c:shape val="cylinder"/>
        <c:axId val="108499712"/>
        <c:axId val="126990592"/>
        <c:axId val="0"/>
      </c:bar3DChart>
      <c:catAx>
        <c:axId val="108499712"/>
        <c:scaling>
          <c:orientation val="minMax"/>
        </c:scaling>
        <c:axPos val="b"/>
        <c:tickLblPos val="nextTo"/>
        <c:crossAx val="126990592"/>
        <c:crosses val="autoZero"/>
        <c:auto val="1"/>
        <c:lblAlgn val="ctr"/>
        <c:lblOffset val="100"/>
      </c:catAx>
      <c:valAx>
        <c:axId val="126990592"/>
        <c:scaling>
          <c:orientation val="minMax"/>
        </c:scaling>
        <c:axPos val="l"/>
        <c:majorGridlines/>
        <c:numFmt formatCode="General" sourceLinked="1"/>
        <c:tickLblPos val="nextTo"/>
        <c:crossAx val="108499712"/>
        <c:crosses val="autoZero"/>
        <c:crossBetween val="between"/>
      </c:valAx>
    </c:plotArea>
    <c:legend>
      <c:legendPos val="r"/>
      <c:layout/>
    </c:legend>
    <c:plotVisOnly val="1"/>
  </c:chart>
  <c:txPr>
    <a:bodyPr/>
    <a:lstStyle/>
    <a:p>
      <a:pPr>
        <a:defRPr sz="1800"/>
      </a:pPr>
      <a:endParaRPr lang="fr-F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fr-FR"/>
  <c:chart>
    <c:view3D>
      <c:rAngAx val="1"/>
    </c:view3D>
    <c:plotArea>
      <c:layout/>
      <c:bar3DChart>
        <c:barDir val="col"/>
        <c:grouping val="clustered"/>
        <c:ser>
          <c:idx val="0"/>
          <c:order val="0"/>
          <c:tx>
            <c:strRef>
              <c:f>Feuil1!$B$1</c:f>
              <c:strCache>
                <c:ptCount val="1"/>
                <c:pt idx="0">
                  <c:v>013</c:v>
                </c:pt>
              </c:strCache>
            </c:strRef>
          </c:tx>
          <c:cat>
            <c:numRef>
              <c:f>Feuil1!$A$2:$A$9</c:f>
              <c:numCache>
                <c:formatCode>General</c:formatCode>
                <c:ptCount val="8"/>
                <c:pt idx="0">
                  <c:v>2013</c:v>
                </c:pt>
                <c:pt idx="1">
                  <c:v>2014</c:v>
                </c:pt>
                <c:pt idx="2">
                  <c:v>2015</c:v>
                </c:pt>
                <c:pt idx="3">
                  <c:v>2016</c:v>
                </c:pt>
                <c:pt idx="4">
                  <c:v>2017</c:v>
                </c:pt>
              </c:numCache>
            </c:numRef>
          </c:cat>
          <c:val>
            <c:numRef>
              <c:f>Feuil1!$B$2:$B$9</c:f>
              <c:numCache>
                <c:formatCode>_-* #,##0.00\ "€"_-;\-* #,##0.00\ "€"_-;_-* "-"??\ "€"_-;_-@_-</c:formatCode>
                <c:ptCount val="8"/>
                <c:pt idx="0">
                  <c:v>913279</c:v>
                </c:pt>
                <c:pt idx="1">
                  <c:v>845169</c:v>
                </c:pt>
                <c:pt idx="2">
                  <c:v>722127</c:v>
                </c:pt>
                <c:pt idx="3">
                  <c:v>1041608</c:v>
                </c:pt>
                <c:pt idx="4">
                  <c:v>952750</c:v>
                </c:pt>
                <c:pt idx="5">
                  <c:v>0</c:v>
                </c:pt>
              </c:numCache>
            </c:numRef>
          </c:val>
        </c:ser>
        <c:ser>
          <c:idx val="1"/>
          <c:order val="1"/>
          <c:tx>
            <c:strRef>
              <c:f>Feuil1!$C$1</c:f>
              <c:strCache>
                <c:ptCount val="1"/>
                <c:pt idx="0">
                  <c:v>70</c:v>
                </c:pt>
              </c:strCache>
            </c:strRef>
          </c:tx>
          <c:cat>
            <c:numRef>
              <c:f>Feuil1!$A$2:$A$9</c:f>
              <c:numCache>
                <c:formatCode>General</c:formatCode>
                <c:ptCount val="8"/>
                <c:pt idx="0">
                  <c:v>2013</c:v>
                </c:pt>
                <c:pt idx="1">
                  <c:v>2014</c:v>
                </c:pt>
                <c:pt idx="2">
                  <c:v>2015</c:v>
                </c:pt>
                <c:pt idx="3">
                  <c:v>2016</c:v>
                </c:pt>
                <c:pt idx="4">
                  <c:v>2017</c:v>
                </c:pt>
              </c:numCache>
            </c:numRef>
          </c:cat>
          <c:val>
            <c:numRef>
              <c:f>Feuil1!$C$2:$C$9</c:f>
              <c:numCache>
                <c:formatCode>_-* #,##0.00\ "€"_-;\-* #,##0.00\ "€"_-;_-* "-"??\ "€"_-;_-@_-</c:formatCode>
                <c:ptCount val="8"/>
                <c:pt idx="0">
                  <c:v>80270</c:v>
                </c:pt>
                <c:pt idx="1">
                  <c:v>78898</c:v>
                </c:pt>
                <c:pt idx="2">
                  <c:v>94067</c:v>
                </c:pt>
                <c:pt idx="3">
                  <c:v>114074</c:v>
                </c:pt>
                <c:pt idx="4">
                  <c:v>112307</c:v>
                </c:pt>
              </c:numCache>
            </c:numRef>
          </c:val>
        </c:ser>
        <c:ser>
          <c:idx val="2"/>
          <c:order val="2"/>
          <c:tx>
            <c:strRef>
              <c:f>Feuil1!$D$1</c:f>
              <c:strCache>
                <c:ptCount val="1"/>
                <c:pt idx="0">
                  <c:v>73</c:v>
                </c:pt>
              </c:strCache>
            </c:strRef>
          </c:tx>
          <c:cat>
            <c:numRef>
              <c:f>Feuil1!$A$2:$A$9</c:f>
              <c:numCache>
                <c:formatCode>General</c:formatCode>
                <c:ptCount val="8"/>
                <c:pt idx="0">
                  <c:v>2013</c:v>
                </c:pt>
                <c:pt idx="1">
                  <c:v>2014</c:v>
                </c:pt>
                <c:pt idx="2">
                  <c:v>2015</c:v>
                </c:pt>
                <c:pt idx="3">
                  <c:v>2016</c:v>
                </c:pt>
                <c:pt idx="4">
                  <c:v>2017</c:v>
                </c:pt>
              </c:numCache>
            </c:numRef>
          </c:cat>
          <c:val>
            <c:numRef>
              <c:f>Feuil1!$D$2:$D$9</c:f>
              <c:numCache>
                <c:formatCode>_-* #,##0.00\ "€"_-;\-* #,##0.00\ "€"_-;_-* "-"??\ "€"_-;_-@_-</c:formatCode>
                <c:ptCount val="8"/>
                <c:pt idx="1">
                  <c:v>3341636</c:v>
                </c:pt>
                <c:pt idx="2">
                  <c:v>4663491</c:v>
                </c:pt>
                <c:pt idx="3">
                  <c:v>4000904</c:v>
                </c:pt>
                <c:pt idx="4">
                  <c:v>5216800</c:v>
                </c:pt>
              </c:numCache>
            </c:numRef>
          </c:val>
        </c:ser>
        <c:ser>
          <c:idx val="3"/>
          <c:order val="3"/>
          <c:tx>
            <c:strRef>
              <c:f>Feuil1!$E$1</c:f>
              <c:strCache>
                <c:ptCount val="1"/>
                <c:pt idx="0">
                  <c:v>74</c:v>
                </c:pt>
              </c:strCache>
            </c:strRef>
          </c:tx>
          <c:cat>
            <c:numRef>
              <c:f>Feuil1!$A$2:$A$9</c:f>
              <c:numCache>
                <c:formatCode>General</c:formatCode>
                <c:ptCount val="8"/>
                <c:pt idx="0">
                  <c:v>2013</c:v>
                </c:pt>
                <c:pt idx="1">
                  <c:v>2014</c:v>
                </c:pt>
                <c:pt idx="2">
                  <c:v>2015</c:v>
                </c:pt>
                <c:pt idx="3">
                  <c:v>2016</c:v>
                </c:pt>
                <c:pt idx="4">
                  <c:v>2017</c:v>
                </c:pt>
              </c:numCache>
            </c:numRef>
          </c:cat>
          <c:val>
            <c:numRef>
              <c:f>Feuil1!$E$2:$E$9</c:f>
              <c:numCache>
                <c:formatCode>_-* #,##0.00\ "€"_-;\-* #,##0.00\ "€"_-;_-* "-"??\ "€"_-;_-@_-</c:formatCode>
                <c:ptCount val="8"/>
                <c:pt idx="0">
                  <c:v>5477283</c:v>
                </c:pt>
                <c:pt idx="1">
                  <c:v>3552194</c:v>
                </c:pt>
                <c:pt idx="2">
                  <c:v>3634114</c:v>
                </c:pt>
                <c:pt idx="3">
                  <c:v>2912784</c:v>
                </c:pt>
                <c:pt idx="4">
                  <c:v>3415605</c:v>
                </c:pt>
              </c:numCache>
            </c:numRef>
          </c:val>
        </c:ser>
        <c:ser>
          <c:idx val="4"/>
          <c:order val="4"/>
          <c:tx>
            <c:strRef>
              <c:f>Feuil1!$F$1</c:f>
              <c:strCache>
                <c:ptCount val="1"/>
                <c:pt idx="0">
                  <c:v>77</c:v>
                </c:pt>
              </c:strCache>
            </c:strRef>
          </c:tx>
          <c:cat>
            <c:numRef>
              <c:f>Feuil1!$A$2:$A$9</c:f>
              <c:numCache>
                <c:formatCode>General</c:formatCode>
                <c:ptCount val="8"/>
                <c:pt idx="0">
                  <c:v>2013</c:v>
                </c:pt>
                <c:pt idx="1">
                  <c:v>2014</c:v>
                </c:pt>
                <c:pt idx="2">
                  <c:v>2015</c:v>
                </c:pt>
                <c:pt idx="3">
                  <c:v>2016</c:v>
                </c:pt>
                <c:pt idx="4">
                  <c:v>2017</c:v>
                </c:pt>
              </c:numCache>
            </c:numRef>
          </c:cat>
          <c:val>
            <c:numRef>
              <c:f>Feuil1!$F$2:$F$9</c:f>
              <c:numCache>
                <c:formatCode>_-* #,##0.00\ "€"_-;\-* #,##0.00\ "€"_-;_-* "-"??\ "€"_-;_-@_-</c:formatCode>
                <c:ptCount val="8"/>
                <c:pt idx="0">
                  <c:v>12147</c:v>
                </c:pt>
                <c:pt idx="1">
                  <c:v>30886</c:v>
                </c:pt>
                <c:pt idx="2">
                  <c:v>5638</c:v>
                </c:pt>
                <c:pt idx="3">
                  <c:v>415</c:v>
                </c:pt>
                <c:pt idx="4">
                  <c:v>340582</c:v>
                </c:pt>
              </c:numCache>
            </c:numRef>
          </c:val>
        </c:ser>
        <c:shape val="cylinder"/>
        <c:axId val="121330304"/>
        <c:axId val="121344384"/>
        <c:axId val="0"/>
      </c:bar3DChart>
      <c:catAx>
        <c:axId val="121330304"/>
        <c:scaling>
          <c:orientation val="minMax"/>
        </c:scaling>
        <c:axPos val="b"/>
        <c:numFmt formatCode="General" sourceLinked="1"/>
        <c:tickLblPos val="nextTo"/>
        <c:crossAx val="121344384"/>
        <c:crosses val="autoZero"/>
        <c:auto val="1"/>
        <c:lblAlgn val="ctr"/>
        <c:lblOffset val="100"/>
      </c:catAx>
      <c:valAx>
        <c:axId val="121344384"/>
        <c:scaling>
          <c:orientation val="minMax"/>
        </c:scaling>
        <c:delete val="1"/>
        <c:axPos val="l"/>
        <c:majorGridlines/>
        <c:numFmt formatCode="_-* #,##0.00\ &quot;€&quot;_-;\-* #,##0.00\ &quot;€&quot;_-;_-* &quot;-&quot;??\ &quot;€&quot;_-;_-@_-" sourceLinked="1"/>
        <c:tickLblPos val="none"/>
        <c:crossAx val="121330304"/>
        <c:crosses val="autoZero"/>
        <c:crossBetween val="between"/>
      </c:valAx>
    </c:plotArea>
    <c:legend>
      <c:legendPos val="r"/>
      <c:layout/>
    </c:legend>
    <c:plotVisOnly val="1"/>
  </c:chart>
  <c:txPr>
    <a:bodyPr/>
    <a:lstStyle/>
    <a:p>
      <a:pPr>
        <a:defRPr sz="1800"/>
      </a:pPr>
      <a:endParaRPr lang="fr-F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fr-FR"/>
  <c:chart>
    <c:plotArea>
      <c:layout/>
      <c:lineChart>
        <c:grouping val="stacked"/>
        <c:ser>
          <c:idx val="0"/>
          <c:order val="0"/>
          <c:tx>
            <c:strRef>
              <c:f>Feuil1!$B$1</c:f>
              <c:strCache>
                <c:ptCount val="1"/>
                <c:pt idx="0">
                  <c:v>Dépenses</c:v>
                </c:pt>
              </c:strCache>
            </c:strRef>
          </c:tx>
          <c:marker>
            <c:symbol val="none"/>
          </c:marker>
          <c:cat>
            <c:numRef>
              <c:f>Feuil1!$A$2:$A$7</c:f>
              <c:numCache>
                <c:formatCode>General</c:formatCode>
                <c:ptCount val="6"/>
                <c:pt idx="0">
                  <c:v>2013</c:v>
                </c:pt>
                <c:pt idx="1">
                  <c:v>2014</c:v>
                </c:pt>
                <c:pt idx="2">
                  <c:v>2015</c:v>
                </c:pt>
                <c:pt idx="3">
                  <c:v>2016</c:v>
                </c:pt>
                <c:pt idx="4">
                  <c:v>2017</c:v>
                </c:pt>
              </c:numCache>
            </c:numRef>
          </c:cat>
          <c:val>
            <c:numRef>
              <c:f>Feuil1!$B$2:$B$7</c:f>
              <c:numCache>
                <c:formatCode>_-* #,##0.00\ "€"_-;\-* #,##0.00\ "€"_-;_-* "-"??\ "€"_-;_-@_-</c:formatCode>
                <c:ptCount val="6"/>
                <c:pt idx="0">
                  <c:v>4383928</c:v>
                </c:pt>
                <c:pt idx="1">
                  <c:v>4902412</c:v>
                </c:pt>
                <c:pt idx="2">
                  <c:v>4101811</c:v>
                </c:pt>
                <c:pt idx="3">
                  <c:v>1447878</c:v>
                </c:pt>
                <c:pt idx="4">
                  <c:v>3679486</c:v>
                </c:pt>
                <c:pt idx="5">
                  <c:v>0</c:v>
                </c:pt>
              </c:numCache>
            </c:numRef>
          </c:val>
        </c:ser>
        <c:ser>
          <c:idx val="1"/>
          <c:order val="1"/>
          <c:tx>
            <c:strRef>
              <c:f>Feuil1!$C$1</c:f>
              <c:strCache>
                <c:ptCount val="1"/>
                <c:pt idx="0">
                  <c:v>Recettes</c:v>
                </c:pt>
              </c:strCache>
            </c:strRef>
          </c:tx>
          <c:marker>
            <c:symbol val="none"/>
          </c:marker>
          <c:cat>
            <c:numRef>
              <c:f>Feuil1!$A$2:$A$7</c:f>
              <c:numCache>
                <c:formatCode>General</c:formatCode>
                <c:ptCount val="6"/>
                <c:pt idx="0">
                  <c:v>2013</c:v>
                </c:pt>
                <c:pt idx="1">
                  <c:v>2014</c:v>
                </c:pt>
                <c:pt idx="2">
                  <c:v>2015</c:v>
                </c:pt>
                <c:pt idx="3">
                  <c:v>2016</c:v>
                </c:pt>
                <c:pt idx="4">
                  <c:v>2017</c:v>
                </c:pt>
              </c:numCache>
            </c:numRef>
          </c:cat>
          <c:val>
            <c:numRef>
              <c:f>Feuil1!$C$2:$C$7</c:f>
              <c:numCache>
                <c:formatCode>_-* #,##0.00\ "€"_-;\-* #,##0.00\ "€"_-;_-* "-"??\ "€"_-;_-@_-</c:formatCode>
                <c:ptCount val="6"/>
                <c:pt idx="0">
                  <c:v>5141915</c:v>
                </c:pt>
                <c:pt idx="1">
                  <c:v>2204616</c:v>
                </c:pt>
                <c:pt idx="2">
                  <c:v>7237041</c:v>
                </c:pt>
                <c:pt idx="3">
                  <c:v>1533515</c:v>
                </c:pt>
                <c:pt idx="4">
                  <c:v>2915041</c:v>
                </c:pt>
              </c:numCache>
            </c:numRef>
          </c:val>
        </c:ser>
        <c:marker val="1"/>
        <c:axId val="125029760"/>
        <c:axId val="125035648"/>
      </c:lineChart>
      <c:catAx>
        <c:axId val="125029760"/>
        <c:scaling>
          <c:orientation val="minMax"/>
        </c:scaling>
        <c:axPos val="b"/>
        <c:numFmt formatCode="General" sourceLinked="1"/>
        <c:tickLblPos val="nextTo"/>
        <c:crossAx val="125035648"/>
        <c:crosses val="autoZero"/>
        <c:auto val="1"/>
        <c:lblAlgn val="ctr"/>
        <c:lblOffset val="100"/>
      </c:catAx>
      <c:valAx>
        <c:axId val="125035648"/>
        <c:scaling>
          <c:orientation val="minMax"/>
        </c:scaling>
        <c:axPos val="l"/>
        <c:majorGridlines/>
        <c:numFmt formatCode="_-* #,##0.00\ &quot;€&quot;_-;\-* #,##0.00\ &quot;€&quot;_-;_-* &quot;-&quot;??\ &quot;€&quot;_-;_-@_-" sourceLinked="1"/>
        <c:tickLblPos val="nextTo"/>
        <c:crossAx val="125029760"/>
        <c:crosses val="autoZero"/>
        <c:crossBetween val="between"/>
      </c:valAx>
    </c:plotArea>
    <c:legend>
      <c:legendPos val="r"/>
      <c:layout/>
    </c:legend>
    <c:plotVisOnly val="1"/>
  </c:chart>
  <c:txPr>
    <a:bodyPr/>
    <a:lstStyle/>
    <a:p>
      <a:pPr>
        <a:defRPr sz="1800"/>
      </a:pPr>
      <a:endParaRPr lang="fr-F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749247C-DEFA-4177-9376-31944A190D44}" type="datetimeFigureOut">
              <a:rPr lang="fr-FR" smtClean="0"/>
              <a:pPr/>
              <a:t>10/04/2018</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FDBF84E-0825-454D-83D3-9CD101CD94C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FDBF84E-0825-454D-83D3-9CD101CD94C3}" type="slidenum">
              <a:rPr lang="fr-FR" smtClean="0"/>
              <a:pPr/>
              <a:t>12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fld id="{B7D42A64-279F-40AC-A2CF-E788D1DB7697}" type="datetime1">
              <a:rPr lang="fr-FR" smtClean="0"/>
              <a:pPr/>
              <a:t>10/04/2018</a:t>
            </a:fld>
            <a:endParaRPr lang="fr-FR"/>
          </a:p>
        </p:txBody>
      </p:sp>
      <p:sp>
        <p:nvSpPr>
          <p:cNvPr id="16" name="Espace réservé du numéro de diapositive 15"/>
          <p:cNvSpPr>
            <a:spLocks noGrp="1"/>
          </p:cNvSpPr>
          <p:nvPr>
            <p:ph type="sldNum" sz="quarter" idx="11"/>
          </p:nvPr>
        </p:nvSpPr>
        <p:spPr/>
        <p:txBody>
          <a:bodyPr/>
          <a:lstStyle/>
          <a:p>
            <a:fld id="{DE7B20A6-7C5E-4C62-B252-BF0FA16D3207}" type="slidenum">
              <a:rPr lang="fr-FR" smtClean="0"/>
              <a:pPr/>
              <a:t>‹N°›</a:t>
            </a:fld>
            <a:endParaRPr lang="fr-FR"/>
          </a:p>
        </p:txBody>
      </p:sp>
      <p:sp>
        <p:nvSpPr>
          <p:cNvPr id="17" name="Espace réservé du pied de page 16"/>
          <p:cNvSpPr>
            <a:spLocks noGrp="1"/>
          </p:cNvSpPr>
          <p:nvPr>
            <p:ph type="ftr" sz="quarter" idx="12"/>
          </p:nvPr>
        </p:nvSpPr>
        <p:spPr/>
        <p:txBody>
          <a:bodyPr/>
          <a:lstStyle/>
          <a:p>
            <a:r>
              <a:rPr lang="fr-FR" smtClean="0"/>
              <a:t>DIRECTION DES FINANCES</a:t>
            </a:r>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667BD16-A07F-4CED-8BA6-791321F4E1BA}" type="datetime1">
              <a:rPr lang="fr-FR" smtClean="0"/>
              <a:pPr/>
              <a:t>10/04/2018</a:t>
            </a:fld>
            <a:endParaRPr lang="fr-FR"/>
          </a:p>
        </p:txBody>
      </p:sp>
      <p:sp>
        <p:nvSpPr>
          <p:cNvPr id="5" name="Espace réservé du pied de page 4"/>
          <p:cNvSpPr>
            <a:spLocks noGrp="1"/>
          </p:cNvSpPr>
          <p:nvPr>
            <p:ph type="ftr" sz="quarter" idx="11"/>
          </p:nvPr>
        </p:nvSpPr>
        <p:spPr/>
        <p:txBody>
          <a:bodyPr/>
          <a:lstStyle/>
          <a:p>
            <a:r>
              <a:rPr lang="fr-FR" smtClean="0"/>
              <a:t>DIRECTION DES FINANCES</a:t>
            </a:r>
            <a:endParaRPr lang="fr-FR"/>
          </a:p>
        </p:txBody>
      </p:sp>
      <p:sp>
        <p:nvSpPr>
          <p:cNvPr id="6" name="Espace réservé du numéro de diapositive 5"/>
          <p:cNvSpPr>
            <a:spLocks noGrp="1"/>
          </p:cNvSpPr>
          <p:nvPr>
            <p:ph type="sldNum" sz="quarter" idx="12"/>
          </p:nvPr>
        </p:nvSpPr>
        <p:spPr/>
        <p:txBody>
          <a:bodyPr/>
          <a:lstStyle/>
          <a:p>
            <a:fld id="{DE7B20A6-7C5E-4C62-B252-BF0FA16D320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EDB6A13-4EAF-4241-AEF0-01FCB6D7EE41}" type="datetime1">
              <a:rPr lang="fr-FR" smtClean="0"/>
              <a:pPr/>
              <a:t>10/04/2018</a:t>
            </a:fld>
            <a:endParaRPr lang="fr-FR"/>
          </a:p>
        </p:txBody>
      </p:sp>
      <p:sp>
        <p:nvSpPr>
          <p:cNvPr id="5" name="Espace réservé du pied de page 4"/>
          <p:cNvSpPr>
            <a:spLocks noGrp="1"/>
          </p:cNvSpPr>
          <p:nvPr>
            <p:ph type="ftr" sz="quarter" idx="11"/>
          </p:nvPr>
        </p:nvSpPr>
        <p:spPr/>
        <p:txBody>
          <a:bodyPr/>
          <a:lstStyle/>
          <a:p>
            <a:r>
              <a:rPr lang="fr-FR" smtClean="0"/>
              <a:t>DIRECTION DES FINANCES</a:t>
            </a:r>
            <a:endParaRPr lang="fr-FR"/>
          </a:p>
        </p:txBody>
      </p:sp>
      <p:sp>
        <p:nvSpPr>
          <p:cNvPr id="6" name="Espace réservé du numéro de diapositive 5"/>
          <p:cNvSpPr>
            <a:spLocks noGrp="1"/>
          </p:cNvSpPr>
          <p:nvPr>
            <p:ph type="sldNum" sz="quarter" idx="12"/>
          </p:nvPr>
        </p:nvSpPr>
        <p:spPr/>
        <p:txBody>
          <a:bodyPr/>
          <a:lstStyle/>
          <a:p>
            <a:fld id="{DE7B20A6-7C5E-4C62-B252-BF0FA16D320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9A36E504-09A7-4B8F-862D-FA8FEE12A4DA}" type="datetime1">
              <a:rPr lang="fr-FR" smtClean="0"/>
              <a:pPr/>
              <a:t>10/04/2018</a:t>
            </a:fld>
            <a:endParaRPr lang="fr-FR"/>
          </a:p>
        </p:txBody>
      </p:sp>
      <p:sp>
        <p:nvSpPr>
          <p:cNvPr id="15" name="Espace réservé du numéro de diapositive 14"/>
          <p:cNvSpPr>
            <a:spLocks noGrp="1"/>
          </p:cNvSpPr>
          <p:nvPr>
            <p:ph type="sldNum" sz="quarter" idx="15"/>
          </p:nvPr>
        </p:nvSpPr>
        <p:spPr/>
        <p:txBody>
          <a:bodyPr/>
          <a:lstStyle>
            <a:lvl1pPr algn="ctr">
              <a:defRPr/>
            </a:lvl1pPr>
          </a:lstStyle>
          <a:p>
            <a:fld id="{DE7B20A6-7C5E-4C62-B252-BF0FA16D3207}" type="slidenum">
              <a:rPr lang="fr-FR" smtClean="0"/>
              <a:pPr/>
              <a:t>‹N°›</a:t>
            </a:fld>
            <a:endParaRPr lang="fr-FR"/>
          </a:p>
        </p:txBody>
      </p:sp>
      <p:sp>
        <p:nvSpPr>
          <p:cNvPr id="16" name="Espace réservé du pied de page 15"/>
          <p:cNvSpPr>
            <a:spLocks noGrp="1"/>
          </p:cNvSpPr>
          <p:nvPr>
            <p:ph type="ftr" sz="quarter" idx="16"/>
          </p:nvPr>
        </p:nvSpPr>
        <p:spPr/>
        <p:txBody>
          <a:bodyPr/>
          <a:lstStyle/>
          <a:p>
            <a:r>
              <a:rPr lang="fr-FR" smtClean="0"/>
              <a:t>DIRECTION DES FINANCES</a:t>
            </a:r>
            <a:endParaRPr lang="fr-FR"/>
          </a:p>
        </p:txBody>
      </p:sp>
      <p:sp>
        <p:nvSpPr>
          <p:cNvPr id="17" name="Titre 16"/>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7F963329-F9FB-4E40-960F-C5E11E1D1DC5}" type="datetime1">
              <a:rPr lang="fr-FR" smtClean="0"/>
              <a:pPr/>
              <a:t>10/04/2018</a:t>
            </a:fld>
            <a:endParaRPr lang="fr-FR"/>
          </a:p>
        </p:txBody>
      </p:sp>
      <p:sp>
        <p:nvSpPr>
          <p:cNvPr id="5" name="Espace réservé du pied de page 4"/>
          <p:cNvSpPr>
            <a:spLocks noGrp="1"/>
          </p:cNvSpPr>
          <p:nvPr>
            <p:ph type="ftr" sz="quarter" idx="11"/>
          </p:nvPr>
        </p:nvSpPr>
        <p:spPr/>
        <p:txBody>
          <a:bodyPr/>
          <a:lstStyle/>
          <a:p>
            <a:r>
              <a:rPr lang="fr-FR" smtClean="0"/>
              <a:t>DIRECTION DES FINANCES</a:t>
            </a:r>
            <a:endParaRPr lang="fr-FR"/>
          </a:p>
        </p:txBody>
      </p:sp>
      <p:sp>
        <p:nvSpPr>
          <p:cNvPr id="6" name="Espace réservé du numéro de diapositive 5"/>
          <p:cNvSpPr>
            <a:spLocks noGrp="1"/>
          </p:cNvSpPr>
          <p:nvPr>
            <p:ph type="sldNum" sz="quarter" idx="12"/>
          </p:nvPr>
        </p:nvSpPr>
        <p:spPr/>
        <p:txBody>
          <a:bodyPr/>
          <a:lstStyle/>
          <a:p>
            <a:fld id="{DE7B20A6-7C5E-4C62-B252-BF0FA16D3207}" type="slidenum">
              <a:rPr lang="fr-FR" smtClean="0"/>
              <a:pPr/>
              <a:t>‹N°›</a:t>
            </a:fld>
            <a:endParaRPr lang="fr-FR"/>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7870089D-4E4D-4FE4-98A1-6355480C77BB}" type="datetime1">
              <a:rPr lang="fr-FR" smtClean="0"/>
              <a:pPr/>
              <a:t>10/04/2018</a:t>
            </a:fld>
            <a:endParaRPr lang="fr-FR"/>
          </a:p>
        </p:txBody>
      </p:sp>
      <p:sp>
        <p:nvSpPr>
          <p:cNvPr id="6" name="Espace réservé du pied de page 5"/>
          <p:cNvSpPr>
            <a:spLocks noGrp="1"/>
          </p:cNvSpPr>
          <p:nvPr>
            <p:ph type="ftr" sz="quarter" idx="11"/>
          </p:nvPr>
        </p:nvSpPr>
        <p:spPr/>
        <p:txBody>
          <a:bodyPr/>
          <a:lstStyle/>
          <a:p>
            <a:r>
              <a:rPr lang="fr-FR" smtClean="0"/>
              <a:t>DIRECTION DES FINANCES</a:t>
            </a:r>
            <a:endParaRPr lang="fr-FR"/>
          </a:p>
        </p:txBody>
      </p:sp>
      <p:sp>
        <p:nvSpPr>
          <p:cNvPr id="7" name="Espace réservé du numéro de diapositive 6"/>
          <p:cNvSpPr>
            <a:spLocks noGrp="1"/>
          </p:cNvSpPr>
          <p:nvPr>
            <p:ph type="sldNum" sz="quarter" idx="12"/>
          </p:nvPr>
        </p:nvSpPr>
        <p:spPr/>
        <p:txBody>
          <a:bodyPr/>
          <a:lstStyle/>
          <a:p>
            <a:fld id="{DE7B20A6-7C5E-4C62-B252-BF0FA16D3207}" type="slidenum">
              <a:rPr lang="fr-FR" smtClean="0"/>
              <a:pPr/>
              <a:t>‹N°›</a:t>
            </a:fld>
            <a:endParaRPr lang="fr-FR"/>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DE7B20A6-7C5E-4C62-B252-BF0FA16D3207}" type="slidenum">
              <a:rPr lang="fr-FR" smtClean="0"/>
              <a:pPr/>
              <a:t>‹N°›</a:t>
            </a:fld>
            <a:endParaRPr lang="fr-FR"/>
          </a:p>
        </p:txBody>
      </p:sp>
      <p:sp>
        <p:nvSpPr>
          <p:cNvPr id="8" name="Espace réservé du pied de page 7"/>
          <p:cNvSpPr>
            <a:spLocks noGrp="1"/>
          </p:cNvSpPr>
          <p:nvPr>
            <p:ph type="ftr" sz="quarter" idx="11"/>
          </p:nvPr>
        </p:nvSpPr>
        <p:spPr/>
        <p:txBody>
          <a:bodyPr/>
          <a:lstStyle/>
          <a:p>
            <a:r>
              <a:rPr lang="fr-FR" smtClean="0"/>
              <a:t>DIRECTION DES FINANCES</a:t>
            </a:r>
            <a:endParaRPr lang="fr-FR"/>
          </a:p>
        </p:txBody>
      </p:sp>
      <p:sp>
        <p:nvSpPr>
          <p:cNvPr id="7" name="Espace réservé de la date 6"/>
          <p:cNvSpPr>
            <a:spLocks noGrp="1"/>
          </p:cNvSpPr>
          <p:nvPr>
            <p:ph type="dt" sz="half" idx="10"/>
          </p:nvPr>
        </p:nvSpPr>
        <p:spPr/>
        <p:txBody>
          <a:bodyPr/>
          <a:lstStyle/>
          <a:p>
            <a:fld id="{CC9F3897-D5F2-4B1B-97BC-0460B0C1AADC}" type="datetime1">
              <a:rPr lang="fr-FR" smtClean="0"/>
              <a:pPr/>
              <a:t>10/04/2018</a:t>
            </a:fld>
            <a:endParaRPr lang="fr-FR"/>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480925ED-F249-4C08-B2F6-9C15C0EE9CF0}" type="datetime1">
              <a:rPr lang="fr-FR" smtClean="0"/>
              <a:pPr/>
              <a:t>10/04/2018</a:t>
            </a:fld>
            <a:endParaRPr lang="fr-FR"/>
          </a:p>
        </p:txBody>
      </p:sp>
      <p:sp>
        <p:nvSpPr>
          <p:cNvPr id="4" name="Espace réservé du pied de page 3"/>
          <p:cNvSpPr>
            <a:spLocks noGrp="1"/>
          </p:cNvSpPr>
          <p:nvPr>
            <p:ph type="ftr" sz="quarter" idx="11"/>
          </p:nvPr>
        </p:nvSpPr>
        <p:spPr/>
        <p:txBody>
          <a:bodyPr/>
          <a:lstStyle/>
          <a:p>
            <a:r>
              <a:rPr lang="fr-FR" smtClean="0"/>
              <a:t>DIRECTION DES FINANCES</a:t>
            </a:r>
            <a:endParaRPr lang="fr-FR"/>
          </a:p>
        </p:txBody>
      </p:sp>
      <p:sp>
        <p:nvSpPr>
          <p:cNvPr id="5" name="Espace réservé du numéro de diapositive 4"/>
          <p:cNvSpPr>
            <a:spLocks noGrp="1"/>
          </p:cNvSpPr>
          <p:nvPr>
            <p:ph type="sldNum" sz="quarter" idx="12"/>
          </p:nvPr>
        </p:nvSpPr>
        <p:spPr/>
        <p:txBody>
          <a:bodyPr/>
          <a:lstStyle/>
          <a:p>
            <a:fld id="{DE7B20A6-7C5E-4C62-B252-BF0FA16D3207}" type="slidenum">
              <a:rPr lang="fr-FR" smtClean="0"/>
              <a:pPr/>
              <a:t>‹N°›</a:t>
            </a:fld>
            <a:endParaRPr lang="fr-FR"/>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3635C74-C770-481E-8CD5-3022EF4C2C75}" type="datetime1">
              <a:rPr lang="fr-FR" smtClean="0"/>
              <a:pPr/>
              <a:t>10/04/2018</a:t>
            </a:fld>
            <a:endParaRPr lang="fr-FR"/>
          </a:p>
        </p:txBody>
      </p:sp>
      <p:sp>
        <p:nvSpPr>
          <p:cNvPr id="3" name="Espace réservé du pied de page 2"/>
          <p:cNvSpPr>
            <a:spLocks noGrp="1"/>
          </p:cNvSpPr>
          <p:nvPr>
            <p:ph type="ftr" sz="quarter" idx="11"/>
          </p:nvPr>
        </p:nvSpPr>
        <p:spPr/>
        <p:txBody>
          <a:bodyPr/>
          <a:lstStyle/>
          <a:p>
            <a:r>
              <a:rPr lang="fr-FR" smtClean="0"/>
              <a:t>DIRECTION DES FINANCES</a:t>
            </a:r>
            <a:endParaRPr lang="fr-FR"/>
          </a:p>
        </p:txBody>
      </p:sp>
      <p:sp>
        <p:nvSpPr>
          <p:cNvPr id="4" name="Espace réservé du numéro de diapositive 3"/>
          <p:cNvSpPr>
            <a:spLocks noGrp="1"/>
          </p:cNvSpPr>
          <p:nvPr>
            <p:ph type="sldNum" sz="quarter" idx="12"/>
          </p:nvPr>
        </p:nvSpPr>
        <p:spPr/>
        <p:txBody>
          <a:bodyPr/>
          <a:lstStyle/>
          <a:p>
            <a:fld id="{DE7B20A6-7C5E-4C62-B252-BF0FA16D320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8" name="Espace réservé de la date 7"/>
          <p:cNvSpPr>
            <a:spLocks noGrp="1"/>
          </p:cNvSpPr>
          <p:nvPr>
            <p:ph type="dt" sz="half" idx="14"/>
          </p:nvPr>
        </p:nvSpPr>
        <p:spPr/>
        <p:txBody>
          <a:bodyPr/>
          <a:lstStyle/>
          <a:p>
            <a:fld id="{6B3DA058-98F7-4EC2-BA43-6976585353D7}" type="datetime1">
              <a:rPr lang="fr-FR" smtClean="0"/>
              <a:pPr/>
              <a:t>10/04/2018</a:t>
            </a:fld>
            <a:endParaRPr lang="fr-FR"/>
          </a:p>
        </p:txBody>
      </p:sp>
      <p:sp>
        <p:nvSpPr>
          <p:cNvPr id="9" name="Espace réservé du numéro de diapositive 8"/>
          <p:cNvSpPr>
            <a:spLocks noGrp="1"/>
          </p:cNvSpPr>
          <p:nvPr>
            <p:ph type="sldNum" sz="quarter" idx="15"/>
          </p:nvPr>
        </p:nvSpPr>
        <p:spPr/>
        <p:txBody>
          <a:bodyPr/>
          <a:lstStyle/>
          <a:p>
            <a:fld id="{DE7B20A6-7C5E-4C62-B252-BF0FA16D3207}" type="slidenum">
              <a:rPr lang="fr-FR" smtClean="0"/>
              <a:pPr/>
              <a:t>‹N°›</a:t>
            </a:fld>
            <a:endParaRPr lang="fr-FR"/>
          </a:p>
        </p:txBody>
      </p:sp>
      <p:sp>
        <p:nvSpPr>
          <p:cNvPr id="10" name="Espace réservé du pied de page 9"/>
          <p:cNvSpPr>
            <a:spLocks noGrp="1"/>
          </p:cNvSpPr>
          <p:nvPr>
            <p:ph type="ftr" sz="quarter" idx="16"/>
          </p:nvPr>
        </p:nvSpPr>
        <p:spPr/>
        <p:txBody>
          <a:bodyPr/>
          <a:lstStyle/>
          <a:p>
            <a:r>
              <a:rPr lang="fr-FR" smtClean="0"/>
              <a:t>DIRECTION DES FINANCES</a:t>
            </a:r>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p:txBody>
          <a:bodyPr/>
          <a:lstStyle/>
          <a:p>
            <a:fld id="{E3D0D844-FE88-4EAE-A88F-3081770B707F}" type="datetime1">
              <a:rPr lang="fr-FR" smtClean="0"/>
              <a:pPr/>
              <a:t>10/04/2018</a:t>
            </a:fld>
            <a:endParaRPr lang="fr-FR"/>
          </a:p>
        </p:txBody>
      </p:sp>
      <p:sp>
        <p:nvSpPr>
          <p:cNvPr id="9" name="Espace réservé du numéro de diapositive 8"/>
          <p:cNvSpPr>
            <a:spLocks noGrp="1"/>
          </p:cNvSpPr>
          <p:nvPr>
            <p:ph type="sldNum" sz="quarter" idx="11"/>
          </p:nvPr>
        </p:nvSpPr>
        <p:spPr/>
        <p:txBody>
          <a:bodyPr/>
          <a:lstStyle/>
          <a:p>
            <a:fld id="{DE7B20A6-7C5E-4C62-B252-BF0FA16D3207}" type="slidenum">
              <a:rPr lang="fr-FR" smtClean="0"/>
              <a:pPr/>
              <a:t>‹N°›</a:t>
            </a:fld>
            <a:endParaRPr lang="fr-FR"/>
          </a:p>
        </p:txBody>
      </p:sp>
      <p:sp>
        <p:nvSpPr>
          <p:cNvPr id="10" name="Espace réservé du pied de page 9"/>
          <p:cNvSpPr>
            <a:spLocks noGrp="1"/>
          </p:cNvSpPr>
          <p:nvPr>
            <p:ph type="ftr" sz="quarter" idx="12"/>
          </p:nvPr>
        </p:nvSpPr>
        <p:spPr/>
        <p:txBody>
          <a:bodyPr/>
          <a:lstStyle/>
          <a:p>
            <a:r>
              <a:rPr lang="fr-FR" smtClean="0"/>
              <a:t>DIRECTION DES FINANCES</a:t>
            </a:r>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229E3CE-1BF7-4B91-AF4F-1E6AD0BB7214}" type="datetime1">
              <a:rPr lang="fr-FR" smtClean="0"/>
              <a:pPr/>
              <a:t>10/04/2018</a:t>
            </a:fld>
            <a:endParaRPr lang="fr-FR"/>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r>
              <a:rPr lang="fr-FR" smtClean="0"/>
              <a:t>DIRECTION DES FINANCES</a:t>
            </a:r>
            <a:endParaRPr lang="fr-FR"/>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E7B20A6-7C5E-4C62-B252-BF0FA16D3207}" type="slidenum">
              <a:rPr lang="fr-FR" smtClean="0"/>
              <a:pPr/>
              <a:t>‹N°›</a:t>
            </a:fld>
            <a:endParaRPr lang="fr-FR"/>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smtClean="0"/>
              <a:t>DIRECTION DES FINANCES</a:t>
            </a:r>
            <a:endParaRPr lang="fr-FR"/>
          </a:p>
        </p:txBody>
      </p:sp>
      <p:sp>
        <p:nvSpPr>
          <p:cNvPr id="4" name="Espace réservé du numéro de diapositive 3"/>
          <p:cNvSpPr>
            <a:spLocks noGrp="1"/>
          </p:cNvSpPr>
          <p:nvPr>
            <p:ph type="sldNum" sz="quarter" idx="12"/>
          </p:nvPr>
        </p:nvSpPr>
        <p:spPr/>
        <p:txBody>
          <a:bodyPr/>
          <a:lstStyle/>
          <a:p>
            <a:fld id="{DE7B20A6-7C5E-4C62-B252-BF0FA16D3207}" type="slidenum">
              <a:rPr lang="fr-FR" smtClean="0"/>
              <a:pPr/>
              <a:t>1</a:t>
            </a:fld>
            <a:endParaRPr lang="fr-FR"/>
          </a:p>
        </p:txBody>
      </p:sp>
      <p:sp>
        <p:nvSpPr>
          <p:cNvPr id="2" name="Titre 1"/>
          <p:cNvSpPr>
            <a:spLocks noGrp="1"/>
          </p:cNvSpPr>
          <p:nvPr>
            <p:ph type="title"/>
          </p:nvPr>
        </p:nvSpPr>
        <p:spPr>
          <a:xfrm>
            <a:off x="530352" y="2420888"/>
            <a:ext cx="7354016" cy="1440160"/>
          </a:xfrm>
          <a:solidFill>
            <a:schemeClr val="tx1">
              <a:lumMod val="85000"/>
            </a:schemeClr>
          </a:solidFill>
        </p:spPr>
        <p:txBody>
          <a:bodyPr>
            <a:normAutofit fontScale="90000"/>
          </a:bodyPr>
          <a:lstStyle/>
          <a:p>
            <a:pPr algn="ct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latin typeface="Arial" pitchFamily="34" charset="0"/>
                <a:cs typeface="Arial" pitchFamily="34" charset="0"/>
              </a:rPr>
              <a:t/>
            </a:r>
            <a:br>
              <a:rPr lang="fr-FR" sz="4800" dirty="0" smtClean="0">
                <a:latin typeface="Arial" pitchFamily="34" charset="0"/>
                <a:cs typeface="Arial" pitchFamily="34" charset="0"/>
              </a:rPr>
            </a:br>
            <a:r>
              <a:rPr lang="fr-FR" sz="4800" dirty="0" smtClean="0">
                <a:solidFill>
                  <a:schemeClr val="tx1">
                    <a:lumMod val="65000"/>
                    <a:lumOff val="35000"/>
                  </a:schemeClr>
                </a:solidFill>
                <a:latin typeface="Arial Black" pitchFamily="34" charset="0"/>
                <a:cs typeface="Arial" pitchFamily="34" charset="0"/>
              </a:rPr>
              <a:t>Débat D’Orientation Budgétaire 2018</a:t>
            </a:r>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smtClean="0">
                <a:latin typeface="Arial" pitchFamily="34" charset="0"/>
                <a:cs typeface="Arial" pitchFamily="34" charset="0"/>
              </a:rPr>
              <a:t> </a:t>
            </a:r>
            <a:r>
              <a:rPr lang="fr-FR" dirty="0" smtClean="0"/>
              <a:t/>
            </a:r>
            <a:br>
              <a:rPr lang="fr-FR" dirty="0" smtClean="0"/>
            </a:br>
            <a:r>
              <a:rPr lang="fr-FR" dirty="0" smtClean="0">
                <a:solidFill>
                  <a:schemeClr val="bg2">
                    <a:lumMod val="75000"/>
                  </a:schemeClr>
                </a:solidFill>
              </a:rPr>
              <a:t>Présentation </a:t>
            </a:r>
            <a:br>
              <a:rPr lang="fr-FR" dirty="0" smtClean="0">
                <a:solidFill>
                  <a:schemeClr val="bg2">
                    <a:lumMod val="75000"/>
                  </a:schemeClr>
                </a:solidFill>
              </a:rPr>
            </a:br>
            <a:r>
              <a:rPr lang="fr-FR" dirty="0" smtClean="0">
                <a:solidFill>
                  <a:schemeClr val="bg2">
                    <a:lumMod val="75000"/>
                  </a:schemeClr>
                </a:solidFill>
              </a:rPr>
              <a:t> du 12 avril 2018</a:t>
            </a:r>
            <a:endParaRPr lang="fr-FR" dirty="0">
              <a:solidFill>
                <a:schemeClr val="bg2">
                  <a:lumMod val="75000"/>
                </a:schemeClr>
              </a:solidFill>
            </a:endParaRPr>
          </a:p>
        </p:txBody>
      </p:sp>
      <p:sp>
        <p:nvSpPr>
          <p:cNvPr id="5" name="Espace réservé du texte 4"/>
          <p:cNvSpPr>
            <a:spLocks noGrp="1"/>
          </p:cNvSpPr>
          <p:nvPr>
            <p:ph type="body" idx="1"/>
          </p:nvPr>
        </p:nvSpPr>
        <p:spPr>
          <a:xfrm>
            <a:off x="1142976" y="4214818"/>
            <a:ext cx="7128792" cy="785818"/>
          </a:xfrm>
        </p:spPr>
        <p:txBody>
          <a:bodyPr anchor="ctr" anchorCtr="0">
            <a:normAutofit/>
          </a:bodyPr>
          <a:lstStyle/>
          <a:p>
            <a:pPr algn="ctr"/>
            <a:r>
              <a:rPr lang="fr-FR" sz="4400" dirty="0" smtClean="0"/>
              <a:t>Commune de </a:t>
            </a:r>
            <a:r>
              <a:rPr lang="fr-FR" sz="4400" dirty="0" err="1" smtClean="0"/>
              <a:t>Tsingoni</a:t>
            </a:r>
            <a:endParaRPr lang="fr-FR" sz="4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smtClean="0"/>
              <a:t>DIRECTION DES FINANCES</a:t>
            </a:r>
            <a:endParaRPr lang="fr-FR"/>
          </a:p>
        </p:txBody>
      </p:sp>
      <p:sp>
        <p:nvSpPr>
          <p:cNvPr id="4" name="Espace réservé du numéro de diapositive 3"/>
          <p:cNvSpPr>
            <a:spLocks noGrp="1"/>
          </p:cNvSpPr>
          <p:nvPr>
            <p:ph type="sldNum" sz="quarter" idx="12"/>
          </p:nvPr>
        </p:nvSpPr>
        <p:spPr/>
        <p:txBody>
          <a:bodyPr/>
          <a:lstStyle/>
          <a:p>
            <a:fld id="{DE7B20A6-7C5E-4C62-B252-BF0FA16D3207}" type="slidenum">
              <a:rPr lang="fr-FR" smtClean="0"/>
              <a:pPr/>
              <a:t>10</a:t>
            </a:fld>
            <a:endParaRPr lang="fr-FR"/>
          </a:p>
        </p:txBody>
      </p:sp>
      <p:sp>
        <p:nvSpPr>
          <p:cNvPr id="2" name="Titre 1"/>
          <p:cNvSpPr>
            <a:spLocks noGrp="1"/>
          </p:cNvSpPr>
          <p:nvPr>
            <p:ph type="title"/>
          </p:nvPr>
        </p:nvSpPr>
        <p:spPr>
          <a:xfrm>
            <a:off x="827584" y="1484784"/>
            <a:ext cx="7344816" cy="3672408"/>
          </a:xfrm>
          <a:solidFill>
            <a:schemeClr val="accent4">
              <a:lumMod val="40000"/>
              <a:lumOff val="60000"/>
            </a:schemeClr>
          </a:solidFill>
        </p:spPr>
        <p:txBody>
          <a:bodyPr anchor="ctr" anchorCtr="0">
            <a:normAutofit/>
          </a:bodyPr>
          <a:lstStyle/>
          <a:p>
            <a:pPr algn="ctr"/>
            <a:r>
              <a:rPr lang="fr-FR" sz="4800" dirty="0" smtClean="0">
                <a:latin typeface="Arial" pitchFamily="34" charset="0"/>
                <a:cs typeface="Arial" pitchFamily="34" charset="0"/>
              </a:rPr>
              <a:t>Situation financière</a:t>
            </a:r>
            <a:br>
              <a:rPr lang="fr-FR" sz="4800" dirty="0" smtClean="0">
                <a:latin typeface="Arial" pitchFamily="34" charset="0"/>
                <a:cs typeface="Arial" pitchFamily="34" charset="0"/>
              </a:rPr>
            </a:br>
            <a:r>
              <a:rPr lang="fr-FR" sz="4800" dirty="0" smtClean="0">
                <a:latin typeface="Arial" pitchFamily="34" charset="0"/>
                <a:cs typeface="Arial" pitchFamily="34" charset="0"/>
              </a:rPr>
              <a:t>2013-2017</a:t>
            </a:r>
            <a:endParaRPr lang="fr-FR" sz="4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nvPr>
        </p:nvGraphicFramePr>
        <p:xfrm>
          <a:off x="357158" y="2357430"/>
          <a:ext cx="8215370" cy="2723195"/>
        </p:xfrm>
        <a:graphic>
          <a:graphicData uri="http://schemas.openxmlformats.org/drawingml/2006/table">
            <a:tbl>
              <a:tblPr firstRow="1" bandRow="1">
                <a:tableStyleId>{5C22544A-7EE6-4342-B048-85BDC9FD1C3A}</a:tableStyleId>
              </a:tblPr>
              <a:tblGrid>
                <a:gridCol w="1173624"/>
                <a:gridCol w="1467030"/>
                <a:gridCol w="1393679"/>
                <a:gridCol w="1393679"/>
                <a:gridCol w="1393679"/>
                <a:gridCol w="1393679"/>
              </a:tblGrid>
              <a:tr h="440783">
                <a:tc>
                  <a:txBody>
                    <a:bodyPr/>
                    <a:lstStyle/>
                    <a:p>
                      <a:endParaRPr lang="fr-FR" dirty="0"/>
                    </a:p>
                  </a:txBody>
                  <a:tcPr/>
                </a:tc>
                <a:tc>
                  <a:txBody>
                    <a:bodyPr/>
                    <a:lstStyle/>
                    <a:p>
                      <a:pPr algn="ctr"/>
                      <a:r>
                        <a:rPr lang="fr-FR" dirty="0" smtClean="0"/>
                        <a:t>2013</a:t>
                      </a:r>
                      <a:endParaRPr lang="fr-FR" dirty="0"/>
                    </a:p>
                  </a:txBody>
                  <a:tcPr/>
                </a:tc>
                <a:tc>
                  <a:txBody>
                    <a:bodyPr/>
                    <a:lstStyle/>
                    <a:p>
                      <a:pPr algn="ctr"/>
                      <a:r>
                        <a:rPr lang="fr-FR" dirty="0" smtClean="0"/>
                        <a:t>2014</a:t>
                      </a:r>
                      <a:endParaRPr lang="fr-FR" dirty="0"/>
                    </a:p>
                  </a:txBody>
                  <a:tcPr/>
                </a:tc>
                <a:tc>
                  <a:txBody>
                    <a:bodyPr/>
                    <a:lstStyle/>
                    <a:p>
                      <a:pPr algn="ctr"/>
                      <a:r>
                        <a:rPr lang="fr-FR" dirty="0" smtClean="0"/>
                        <a:t>2015</a:t>
                      </a:r>
                      <a:endParaRPr lang="fr-FR" dirty="0"/>
                    </a:p>
                  </a:txBody>
                  <a:tcPr/>
                </a:tc>
                <a:tc>
                  <a:txBody>
                    <a:bodyPr/>
                    <a:lstStyle/>
                    <a:p>
                      <a:pPr algn="ctr"/>
                      <a:r>
                        <a:rPr lang="fr-FR" dirty="0" smtClean="0"/>
                        <a:t>2016</a:t>
                      </a:r>
                      <a:endParaRPr lang="fr-FR" dirty="0"/>
                    </a:p>
                  </a:txBody>
                  <a:tcPr/>
                </a:tc>
                <a:tc>
                  <a:txBody>
                    <a:bodyPr/>
                    <a:lstStyle/>
                    <a:p>
                      <a:pPr algn="ctr"/>
                      <a:r>
                        <a:rPr lang="fr-FR" dirty="0" smtClean="0"/>
                        <a:t>2017</a:t>
                      </a:r>
                      <a:endParaRPr lang="fr-FR" dirty="0"/>
                    </a:p>
                  </a:txBody>
                  <a:tcPr/>
                </a:tc>
              </a:tr>
              <a:tr h="760804">
                <a:tc>
                  <a:txBody>
                    <a:bodyPr/>
                    <a:lstStyle/>
                    <a:p>
                      <a:r>
                        <a:rPr lang="fr-FR" dirty="0" smtClean="0"/>
                        <a:t>Recettes</a:t>
                      </a:r>
                      <a:endParaRPr lang="fr-FR" dirty="0"/>
                    </a:p>
                  </a:txBody>
                  <a:tcPr/>
                </a:tc>
                <a:tc>
                  <a:txBody>
                    <a:bodyPr/>
                    <a:lstStyle/>
                    <a:p>
                      <a:pPr algn="r"/>
                      <a:r>
                        <a:rPr lang="fr-FR" dirty="0" smtClean="0"/>
                        <a:t>6 491 090 €</a:t>
                      </a:r>
                      <a:endParaRPr lang="fr-FR" dirty="0"/>
                    </a:p>
                  </a:txBody>
                  <a:tcPr/>
                </a:tc>
                <a:tc>
                  <a:txBody>
                    <a:bodyPr/>
                    <a:lstStyle/>
                    <a:p>
                      <a:pPr algn="r"/>
                      <a:r>
                        <a:rPr lang="fr-FR" dirty="0" smtClean="0"/>
                        <a:t>7 848 785 €</a:t>
                      </a:r>
                      <a:endParaRPr lang="fr-FR" dirty="0"/>
                    </a:p>
                  </a:txBody>
                  <a:tcPr/>
                </a:tc>
                <a:tc>
                  <a:txBody>
                    <a:bodyPr/>
                    <a:lstStyle/>
                    <a:p>
                      <a:pPr algn="r"/>
                      <a:r>
                        <a:rPr lang="fr-FR" dirty="0" smtClean="0"/>
                        <a:t>9 119 439 €</a:t>
                      </a:r>
                      <a:endParaRPr lang="fr-FR" dirty="0"/>
                    </a:p>
                  </a:txBody>
                  <a:tcPr/>
                </a:tc>
                <a:tc>
                  <a:txBody>
                    <a:bodyPr/>
                    <a:lstStyle/>
                    <a:p>
                      <a:pPr algn="r"/>
                      <a:r>
                        <a:rPr lang="fr-FR" dirty="0" smtClean="0"/>
                        <a:t>9 905 589 €</a:t>
                      </a:r>
                      <a:endParaRPr lang="fr-FR" dirty="0"/>
                    </a:p>
                  </a:txBody>
                  <a:tcPr/>
                </a:tc>
                <a:tc>
                  <a:txBody>
                    <a:bodyPr/>
                    <a:lstStyle/>
                    <a:p>
                      <a:pPr algn="r"/>
                      <a:r>
                        <a:rPr lang="fr-FR" dirty="0" smtClean="0"/>
                        <a:t>10 718 614 €</a:t>
                      </a:r>
                      <a:endParaRPr lang="fr-FR" dirty="0"/>
                    </a:p>
                  </a:txBody>
                  <a:tcPr/>
                </a:tc>
              </a:tr>
              <a:tr h="760804">
                <a:tc>
                  <a:txBody>
                    <a:bodyPr/>
                    <a:lstStyle/>
                    <a:p>
                      <a:r>
                        <a:rPr lang="fr-FR" dirty="0" smtClean="0"/>
                        <a:t>Dépenses</a:t>
                      </a:r>
                      <a:endParaRPr lang="fr-FR" dirty="0"/>
                    </a:p>
                  </a:txBody>
                  <a:tcPr/>
                </a:tc>
                <a:tc>
                  <a:txBody>
                    <a:bodyPr/>
                    <a:lstStyle/>
                    <a:p>
                      <a:pPr algn="r"/>
                      <a:r>
                        <a:rPr lang="fr-FR" dirty="0" smtClean="0"/>
                        <a:t>6 262 400 €</a:t>
                      </a:r>
                      <a:endParaRPr lang="fr-FR" dirty="0"/>
                    </a:p>
                  </a:txBody>
                  <a:tcPr/>
                </a:tc>
                <a:tc>
                  <a:txBody>
                    <a:bodyPr/>
                    <a:lstStyle/>
                    <a:p>
                      <a:pPr algn="r"/>
                      <a:r>
                        <a:rPr lang="fr-FR" dirty="0" smtClean="0"/>
                        <a:t>7 573 619 € </a:t>
                      </a:r>
                      <a:endParaRPr lang="fr-FR" dirty="0"/>
                    </a:p>
                  </a:txBody>
                  <a:tcPr/>
                </a:tc>
                <a:tc>
                  <a:txBody>
                    <a:bodyPr/>
                    <a:lstStyle/>
                    <a:p>
                      <a:pPr algn="r"/>
                      <a:r>
                        <a:rPr lang="fr-FR" dirty="0" smtClean="0"/>
                        <a:t>8 840 880 €</a:t>
                      </a:r>
                      <a:endParaRPr lang="fr-FR" dirty="0"/>
                    </a:p>
                  </a:txBody>
                  <a:tcPr/>
                </a:tc>
                <a:tc>
                  <a:txBody>
                    <a:bodyPr/>
                    <a:lstStyle/>
                    <a:p>
                      <a:pPr algn="r"/>
                      <a:r>
                        <a:rPr lang="fr-FR" dirty="0" smtClean="0"/>
                        <a:t>9 225 021 €</a:t>
                      </a:r>
                      <a:endParaRPr lang="fr-FR" dirty="0"/>
                    </a:p>
                  </a:txBody>
                  <a:tcPr/>
                </a:tc>
                <a:tc>
                  <a:txBody>
                    <a:bodyPr/>
                    <a:lstStyle/>
                    <a:p>
                      <a:pPr algn="r"/>
                      <a:r>
                        <a:rPr lang="fr-FR" dirty="0" smtClean="0"/>
                        <a:t>11 986 </a:t>
                      </a:r>
                      <a:r>
                        <a:rPr lang="fr-FR" dirty="0" err="1" smtClean="0"/>
                        <a:t>986</a:t>
                      </a:r>
                      <a:r>
                        <a:rPr lang="fr-FR" dirty="0" smtClean="0"/>
                        <a:t> €</a:t>
                      </a:r>
                      <a:endParaRPr lang="fr-FR" dirty="0"/>
                    </a:p>
                  </a:txBody>
                  <a:tcPr/>
                </a:tc>
              </a:tr>
              <a:tr h="760804">
                <a:tc>
                  <a:txBody>
                    <a:bodyPr/>
                    <a:lstStyle/>
                    <a:p>
                      <a:r>
                        <a:rPr lang="fr-FR" dirty="0" smtClean="0"/>
                        <a:t>Résultat</a:t>
                      </a:r>
                      <a:endParaRPr lang="fr-FR" dirty="0"/>
                    </a:p>
                  </a:txBody>
                  <a:tcPr/>
                </a:tc>
                <a:tc>
                  <a:txBody>
                    <a:bodyPr/>
                    <a:lstStyle/>
                    <a:p>
                      <a:pPr algn="r"/>
                      <a:r>
                        <a:rPr lang="fr-FR" dirty="0" smtClean="0"/>
                        <a:t>   228 690 €</a:t>
                      </a:r>
                      <a:endParaRPr lang="fr-FR" dirty="0"/>
                    </a:p>
                  </a:txBody>
                  <a:tcPr/>
                </a:tc>
                <a:tc>
                  <a:txBody>
                    <a:bodyPr/>
                    <a:lstStyle/>
                    <a:p>
                      <a:pPr algn="r"/>
                      <a:r>
                        <a:rPr lang="fr-FR" dirty="0" smtClean="0"/>
                        <a:t>275  166 €</a:t>
                      </a:r>
                      <a:endParaRPr lang="fr-FR" dirty="0"/>
                    </a:p>
                  </a:txBody>
                  <a:tcPr/>
                </a:tc>
                <a:tc>
                  <a:txBody>
                    <a:bodyPr/>
                    <a:lstStyle/>
                    <a:p>
                      <a:pPr algn="r"/>
                      <a:r>
                        <a:rPr lang="fr-FR" dirty="0" smtClean="0"/>
                        <a:t>278 558 €</a:t>
                      </a:r>
                      <a:endParaRPr lang="fr-FR" dirty="0"/>
                    </a:p>
                  </a:txBody>
                  <a:tcPr/>
                </a:tc>
                <a:tc>
                  <a:txBody>
                    <a:bodyPr/>
                    <a:lstStyle/>
                    <a:p>
                      <a:pPr algn="r"/>
                      <a:r>
                        <a:rPr lang="fr-FR" dirty="0" smtClean="0"/>
                        <a:t>680 568 €</a:t>
                      </a:r>
                      <a:endParaRPr lang="fr-FR" dirty="0"/>
                    </a:p>
                  </a:txBody>
                  <a:tcPr/>
                </a:tc>
                <a:tc>
                  <a:txBody>
                    <a:bodyPr/>
                    <a:lstStyle/>
                    <a:p>
                      <a:pPr algn="r"/>
                      <a:r>
                        <a:rPr lang="fr-FR" dirty="0" smtClean="0"/>
                        <a:t>- 1 268 372 €</a:t>
                      </a:r>
                      <a:endParaRPr lang="fr-FR" dirty="0"/>
                    </a:p>
                  </a:txBody>
                  <a:tcPr/>
                </a:tc>
              </a:tr>
            </a:tbl>
          </a:graphicData>
        </a:graphic>
      </p:graphicFrame>
      <p:sp>
        <p:nvSpPr>
          <p:cNvPr id="6" name="Espace réservé du numéro de diapositive 5"/>
          <p:cNvSpPr>
            <a:spLocks noGrp="1"/>
          </p:cNvSpPr>
          <p:nvPr>
            <p:ph type="sldNum" sz="quarter" idx="15"/>
          </p:nvPr>
        </p:nvSpPr>
        <p:spPr/>
        <p:txBody>
          <a:bodyPr/>
          <a:lstStyle/>
          <a:p>
            <a:fld id="{DE7B20A6-7C5E-4C62-B252-BF0FA16D3207}" type="slidenum">
              <a:rPr lang="fr-FR" smtClean="0"/>
              <a:pPr/>
              <a:t>11</a:t>
            </a:fld>
            <a:endParaRPr lang="fr-FR"/>
          </a:p>
        </p:txBody>
      </p:sp>
      <p:sp>
        <p:nvSpPr>
          <p:cNvPr id="5" name="Espace réservé du pied de page 4"/>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a:xfrm>
            <a:off x="467544" y="548680"/>
            <a:ext cx="7239000" cy="1431032"/>
          </a:xfrm>
        </p:spPr>
        <p:txBody>
          <a:bodyPr>
            <a:noAutofit/>
          </a:bodyPr>
          <a:lstStyle/>
          <a:p>
            <a:pPr algn="ctr"/>
            <a:r>
              <a:rPr lang="fr-FR" sz="4800" dirty="0" smtClean="0">
                <a:latin typeface="Arial" pitchFamily="34" charset="0"/>
                <a:cs typeface="Arial" pitchFamily="34" charset="0"/>
              </a:rPr>
              <a:t>SECTION DE FONCTIONNEMENT</a:t>
            </a:r>
            <a:endParaRPr lang="fr-FR" sz="4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Espace réservé du contenu 7"/>
          <p:cNvGraphicFramePr>
            <a:graphicFrameLocks noGrp="1"/>
          </p:cNvGraphicFramePr>
          <p:nvPr>
            <p:ph sz="quarter" idx="1"/>
          </p:nvPr>
        </p:nvGraphicFramePr>
        <p:xfrm>
          <a:off x="827584" y="1700808"/>
          <a:ext cx="7488832" cy="4608512"/>
        </p:xfrm>
        <a:graphic>
          <a:graphicData uri="http://schemas.openxmlformats.org/drawingml/2006/chart">
            <c:chart xmlns:c="http://schemas.openxmlformats.org/drawingml/2006/chart" xmlns:r="http://schemas.openxmlformats.org/officeDocument/2006/relationships" r:id="rId3"/>
          </a:graphicData>
        </a:graphic>
      </p:graphicFrame>
      <p:sp>
        <p:nvSpPr>
          <p:cNvPr id="6" name="Espace réservé du texte 5"/>
          <p:cNvSpPr>
            <a:spLocks noGrp="1"/>
          </p:cNvSpPr>
          <p:nvPr>
            <p:ph type="body" idx="2"/>
          </p:nvPr>
        </p:nvSpPr>
        <p:spPr>
          <a:xfrm>
            <a:off x="685800" y="1676400"/>
            <a:ext cx="1725960" cy="4572000"/>
          </a:xfrm>
        </p:spPr>
        <p:txBody>
          <a:bodyPr/>
          <a:lstStyle/>
          <a:p>
            <a:endParaRPr lang="fr-FR" dirty="0"/>
          </a:p>
        </p:txBody>
      </p:sp>
      <p:sp>
        <p:nvSpPr>
          <p:cNvPr id="2" name="Titre 1"/>
          <p:cNvSpPr>
            <a:spLocks noGrp="1"/>
          </p:cNvSpPr>
          <p:nvPr>
            <p:ph type="title"/>
          </p:nvPr>
        </p:nvSpPr>
        <p:spPr>
          <a:xfrm>
            <a:off x="395536" y="0"/>
            <a:ext cx="8280920" cy="1484784"/>
          </a:xfrm>
        </p:spPr>
        <p:txBody>
          <a:bodyPr>
            <a:noAutofit/>
          </a:bodyPr>
          <a:lstStyle/>
          <a:p>
            <a:pPr algn="ctr"/>
            <a:r>
              <a:rPr lang="fr-FR" sz="2800" dirty="0">
                <a:latin typeface="Arial" pitchFamily="34" charset="0"/>
                <a:cs typeface="Arial" pitchFamily="34" charset="0"/>
              </a:rPr>
              <a:t>EVOLUTION DES DEPENSES ET RECETTES </a:t>
            </a:r>
            <a:r>
              <a:rPr lang="fr-FR" sz="2800" dirty="0" smtClean="0">
                <a:latin typeface="Arial" pitchFamily="34" charset="0"/>
                <a:cs typeface="Arial" pitchFamily="34" charset="0"/>
              </a:rPr>
              <a:t/>
            </a:r>
            <a:br>
              <a:rPr lang="fr-FR" sz="2800" dirty="0" smtClean="0">
                <a:latin typeface="Arial" pitchFamily="34" charset="0"/>
                <a:cs typeface="Arial" pitchFamily="34" charset="0"/>
              </a:rPr>
            </a:br>
            <a:r>
              <a:rPr lang="fr-FR" sz="2800" dirty="0" smtClean="0">
                <a:latin typeface="Arial" pitchFamily="34" charset="0"/>
                <a:cs typeface="Arial" pitchFamily="34" charset="0"/>
              </a:rPr>
              <a:t>DE </a:t>
            </a:r>
            <a:r>
              <a:rPr lang="fr-FR" sz="2800" dirty="0">
                <a:latin typeface="Arial" pitchFamily="34" charset="0"/>
                <a:cs typeface="Arial" pitchFamily="34" charset="0"/>
              </a:rPr>
              <a:t>FONCTIONNEMENT </a:t>
            </a:r>
            <a:r>
              <a:rPr lang="fr-FR" sz="2800" dirty="0" smtClean="0">
                <a:latin typeface="Arial" pitchFamily="34" charset="0"/>
                <a:cs typeface="Arial" pitchFamily="34" charset="0"/>
              </a:rPr>
              <a:t>2013-2017</a:t>
            </a:r>
            <a:endParaRPr lang="fr-FR" sz="2800" dirty="0">
              <a:latin typeface="Arial" pitchFamily="34" charset="0"/>
              <a:cs typeface="Arial" pitchFamily="34" charset="0"/>
            </a:endParaRPr>
          </a:p>
        </p:txBody>
      </p:sp>
      <p:sp>
        <p:nvSpPr>
          <p:cNvPr id="7" name="Espace réservé du numéro de diapositive 6"/>
          <p:cNvSpPr>
            <a:spLocks noGrp="1"/>
          </p:cNvSpPr>
          <p:nvPr>
            <p:ph type="sldNum" sz="quarter" idx="15"/>
          </p:nvPr>
        </p:nvSpPr>
        <p:spPr/>
        <p:txBody>
          <a:bodyPr/>
          <a:lstStyle/>
          <a:p>
            <a:fld id="{DE7B20A6-7C5E-4C62-B252-BF0FA16D3207}" type="slidenum">
              <a:rPr lang="fr-FR" smtClean="0"/>
              <a:pPr/>
              <a:t>12</a:t>
            </a:fld>
            <a:endParaRPr lang="fr-FR"/>
          </a:p>
        </p:txBody>
      </p:sp>
      <p:sp>
        <p:nvSpPr>
          <p:cNvPr id="5" name="Espace réservé du pied de page 4"/>
          <p:cNvSpPr>
            <a:spLocks noGrp="1"/>
          </p:cNvSpPr>
          <p:nvPr>
            <p:ph type="ftr" sz="quarter" idx="16"/>
          </p:nvPr>
        </p:nvSpPr>
        <p:spPr/>
        <p:txBody>
          <a:bodyPr/>
          <a:lstStyle/>
          <a:p>
            <a:r>
              <a:rPr lang="fr-FR" smtClean="0"/>
              <a:t>DIRECTION DES FINANCES</a:t>
            </a:r>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85721" y="1643051"/>
          <a:ext cx="8358245" cy="4601483"/>
        </p:xfrm>
        <a:graphic>
          <a:graphicData uri="http://schemas.openxmlformats.org/drawingml/2006/table">
            <a:tbl>
              <a:tblPr firstRow="1" bandRow="1">
                <a:tableStyleId>{5C22544A-7EE6-4342-B048-85BDC9FD1C3A}</a:tableStyleId>
              </a:tblPr>
              <a:tblGrid>
                <a:gridCol w="2012790"/>
                <a:gridCol w="1322005"/>
                <a:gridCol w="1233380"/>
                <a:gridCol w="1255204"/>
                <a:gridCol w="1267433"/>
                <a:gridCol w="1267433"/>
              </a:tblGrid>
              <a:tr h="388899">
                <a:tc>
                  <a:txBody>
                    <a:bodyPr/>
                    <a:lstStyle/>
                    <a:p>
                      <a:pPr algn="ctr"/>
                      <a:r>
                        <a:rPr lang="fr-FR" dirty="0" smtClean="0">
                          <a:latin typeface="Times New Roman" pitchFamily="18" charset="0"/>
                          <a:cs typeface="Times New Roman" pitchFamily="18" charset="0"/>
                        </a:rPr>
                        <a:t>Chapitre/Année</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2013</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2014</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2015</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2016</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2017</a:t>
                      </a:r>
                      <a:endParaRPr lang="fr-FR" dirty="0">
                        <a:latin typeface="Times New Roman" pitchFamily="18" charset="0"/>
                        <a:cs typeface="Times New Roman" pitchFamily="18" charset="0"/>
                      </a:endParaRPr>
                    </a:p>
                  </a:txBody>
                  <a:tcPr/>
                </a:tc>
              </a:tr>
              <a:tr h="972247">
                <a:tc>
                  <a:txBody>
                    <a:bodyPr/>
                    <a:lstStyle/>
                    <a:p>
                      <a:pPr algn="l"/>
                      <a:r>
                        <a:rPr lang="fr-FR" b="1" dirty="0" smtClean="0">
                          <a:latin typeface="Times New Roman" pitchFamily="18" charset="0"/>
                          <a:cs typeface="Times New Roman" pitchFamily="18" charset="0"/>
                        </a:rPr>
                        <a:t>011 : charges à caractère général</a:t>
                      </a:r>
                      <a:endParaRPr lang="fr-FR" b="1"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a:t>
                      </a:r>
                      <a:r>
                        <a:rPr lang="fr-FR" sz="1600" baseline="0" dirty="0" smtClean="0">
                          <a:latin typeface="Times New Roman" pitchFamily="18" charset="0"/>
                          <a:cs typeface="Times New Roman" pitchFamily="18" charset="0"/>
                        </a:rPr>
                        <a:t> </a:t>
                      </a:r>
                      <a:r>
                        <a:rPr lang="fr-FR" sz="1600" dirty="0" smtClean="0">
                          <a:latin typeface="Times New Roman" pitchFamily="18" charset="0"/>
                          <a:cs typeface="Times New Roman" pitchFamily="18" charset="0"/>
                        </a:rPr>
                        <a:t>225 016 €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1 421 287 €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1 438 441 €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1 543 592 €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1 679 727 €</a:t>
                      </a:r>
                      <a:endParaRPr lang="fr-FR" sz="1600" dirty="0">
                        <a:latin typeface="Times New Roman" pitchFamily="18" charset="0"/>
                        <a:cs typeface="Times New Roman" pitchFamily="18" charset="0"/>
                      </a:endParaRPr>
                    </a:p>
                  </a:txBody>
                  <a:tcPr/>
                </a:tc>
              </a:tr>
              <a:tr h="680573">
                <a:tc>
                  <a:txBody>
                    <a:bodyPr/>
                    <a:lstStyle/>
                    <a:p>
                      <a:pPr algn="l"/>
                      <a:r>
                        <a:rPr lang="fr-FR" b="1" dirty="0" smtClean="0">
                          <a:latin typeface="Times New Roman" pitchFamily="18" charset="0"/>
                          <a:cs typeface="Times New Roman" pitchFamily="18" charset="0"/>
                        </a:rPr>
                        <a:t>012 : Charges du personnel</a:t>
                      </a:r>
                      <a:endParaRPr lang="fr-FR" b="1"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3 918 430 €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4 727 394 €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5 718 948 €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7 345 535 €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7 640 311 €</a:t>
                      </a:r>
                      <a:endParaRPr lang="fr-FR" sz="1600" dirty="0">
                        <a:latin typeface="Times New Roman" pitchFamily="18" charset="0"/>
                        <a:cs typeface="Times New Roman" pitchFamily="18" charset="0"/>
                      </a:endParaRPr>
                    </a:p>
                  </a:txBody>
                  <a:tcPr/>
                </a:tc>
              </a:tr>
              <a:tr h="972247">
                <a:tc>
                  <a:txBody>
                    <a:bodyPr/>
                    <a:lstStyle/>
                    <a:p>
                      <a:pPr algn="l"/>
                      <a:r>
                        <a:rPr lang="fr-FR" b="1" dirty="0" smtClean="0">
                          <a:latin typeface="Times New Roman" pitchFamily="18" charset="0"/>
                          <a:cs typeface="Times New Roman" pitchFamily="18" charset="0"/>
                        </a:rPr>
                        <a:t>65  : Autres charges </a:t>
                      </a:r>
                      <a:r>
                        <a:rPr lang="fr-FR" b="1" baseline="0" dirty="0" smtClean="0">
                          <a:latin typeface="Times New Roman" pitchFamily="18" charset="0"/>
                          <a:cs typeface="Times New Roman" pitchFamily="18" charset="0"/>
                        </a:rPr>
                        <a:t> gestion courante</a:t>
                      </a:r>
                      <a:endParaRPr lang="fr-FR" b="1"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955 177 €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1 309 960 €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1 825 657 €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288 372 €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2 542 639 €</a:t>
                      </a:r>
                      <a:endParaRPr lang="fr-FR" sz="1600" dirty="0">
                        <a:latin typeface="Times New Roman" pitchFamily="18" charset="0"/>
                        <a:cs typeface="Times New Roman" pitchFamily="18" charset="0"/>
                      </a:endParaRPr>
                    </a:p>
                  </a:txBody>
                  <a:tcPr/>
                </a:tc>
              </a:tr>
              <a:tr h="906944">
                <a:tc>
                  <a:txBody>
                    <a:bodyPr/>
                    <a:lstStyle/>
                    <a:p>
                      <a:pPr algn="l"/>
                      <a:r>
                        <a:rPr lang="fr-FR" sz="1600" b="1" dirty="0" smtClean="0">
                          <a:latin typeface="Times New Roman" pitchFamily="18" charset="0"/>
                          <a:cs typeface="Times New Roman" pitchFamily="18" charset="0"/>
                        </a:rPr>
                        <a:t>042 : Opérations d’ordre (Amortissements)</a:t>
                      </a:r>
                      <a:endParaRPr lang="fr-FR" sz="1600" b="1"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130 921 €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136 175 €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108 878 €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52 973 €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105 662 €</a:t>
                      </a:r>
                      <a:endParaRPr lang="fr-FR" sz="1600" dirty="0">
                        <a:latin typeface="Times New Roman" pitchFamily="18" charset="0"/>
                        <a:cs typeface="Times New Roman" pitchFamily="18" charset="0"/>
                      </a:endParaRPr>
                    </a:p>
                  </a:txBody>
                  <a:tcPr/>
                </a:tc>
              </a:tr>
              <a:tr h="680573">
                <a:tc>
                  <a:txBody>
                    <a:bodyPr/>
                    <a:lstStyle/>
                    <a:p>
                      <a:pPr algn="l"/>
                      <a:r>
                        <a:rPr lang="fr-FR" b="1" dirty="0" smtClean="0">
                          <a:latin typeface="Times New Roman" pitchFamily="18" charset="0"/>
                          <a:cs typeface="Times New Roman" pitchFamily="18" charset="0"/>
                        </a:rPr>
                        <a:t>67 : Charges exceptionnelles</a:t>
                      </a:r>
                      <a:endParaRPr lang="fr-FR" b="1"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32 646 €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16 809 €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23 790 €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20 503 €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2 650 €</a:t>
                      </a:r>
                      <a:endParaRPr lang="fr-FR" sz="1600" dirty="0">
                        <a:latin typeface="Times New Roman" pitchFamily="18" charset="0"/>
                        <a:cs typeface="Times New Roman" pitchFamily="18" charset="0"/>
                      </a:endParaRPr>
                    </a:p>
                  </a:txBody>
                  <a:tcPr/>
                </a:tc>
              </a:tr>
            </a:tbl>
          </a:graphicData>
        </a:graphic>
      </p:graphicFrame>
      <p:sp>
        <p:nvSpPr>
          <p:cNvPr id="6" name="Espace réservé du numéro de diapositive 5"/>
          <p:cNvSpPr>
            <a:spLocks noGrp="1"/>
          </p:cNvSpPr>
          <p:nvPr>
            <p:ph type="sldNum" sz="quarter" idx="15"/>
          </p:nvPr>
        </p:nvSpPr>
        <p:spPr/>
        <p:txBody>
          <a:bodyPr/>
          <a:lstStyle/>
          <a:p>
            <a:fld id="{DE7B20A6-7C5E-4C62-B252-BF0FA16D3207}" type="slidenum">
              <a:rPr lang="fr-FR" smtClean="0"/>
              <a:pPr/>
              <a:t>13</a:t>
            </a:fld>
            <a:endParaRPr lang="fr-FR"/>
          </a:p>
        </p:txBody>
      </p:sp>
      <p:sp>
        <p:nvSpPr>
          <p:cNvPr id="5" name="Espace réservé du pied de page 4"/>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a:xfrm>
            <a:off x="251520" y="764704"/>
            <a:ext cx="7632848" cy="908720"/>
          </a:xfrm>
        </p:spPr>
        <p:txBody>
          <a:bodyPr>
            <a:normAutofit fontScale="90000"/>
          </a:bodyPr>
          <a:lstStyle/>
          <a:p>
            <a:pPr algn="ct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EVOLUTION DES DEPENSES DE FONCTIONNEMENT PAR CHAPITRE </a:t>
            </a:r>
            <a:r>
              <a:rPr lang="fr-FR" dirty="0" smtClean="0"/>
              <a:t/>
            </a:r>
            <a:br>
              <a:rPr lang="fr-FR" dirty="0" smtClean="0"/>
            </a:br>
            <a:r>
              <a:rPr lang="fr-FR" dirty="0" smtClean="0"/>
              <a:t>  </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457200" y="1524000"/>
          <a:ext cx="8229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4"/>
          <p:cNvSpPr>
            <a:spLocks noGrp="1"/>
          </p:cNvSpPr>
          <p:nvPr>
            <p:ph type="sldNum" sz="quarter" idx="15"/>
          </p:nvPr>
        </p:nvSpPr>
        <p:spPr/>
        <p:txBody>
          <a:bodyPr/>
          <a:lstStyle/>
          <a:p>
            <a:fld id="{DE7B20A6-7C5E-4C62-B252-BF0FA16D3207}" type="slidenum">
              <a:rPr lang="fr-FR" smtClean="0"/>
              <a:pPr/>
              <a:t>14</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a:bodyPr>
          <a:lstStyle/>
          <a:p>
            <a:pPr algn="ctr"/>
            <a:r>
              <a:rPr lang="fr-FR" sz="2800" dirty="0" smtClean="0">
                <a:latin typeface="Arial" pitchFamily="34" charset="0"/>
                <a:cs typeface="Arial" pitchFamily="34" charset="0"/>
              </a:rPr>
              <a:t>EVOLUTION DES DEPENSES DE FONCTIONNEMENT</a:t>
            </a:r>
            <a:endParaRPr lang="fr-FR" sz="28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Au 31 mars 2018 La commune de </a:t>
            </a:r>
            <a:r>
              <a:rPr lang="fr-FR" dirty="0" err="1" smtClean="0"/>
              <a:t>Tsingoni</a:t>
            </a:r>
            <a:r>
              <a:rPr lang="fr-FR" dirty="0" smtClean="0"/>
              <a:t> emploie </a:t>
            </a:r>
            <a:r>
              <a:rPr lang="fr-FR" dirty="0" smtClean="0"/>
              <a:t>  302 </a:t>
            </a:r>
            <a:r>
              <a:rPr lang="fr-FR" dirty="0" smtClean="0"/>
              <a:t>agents dont :</a:t>
            </a:r>
          </a:p>
          <a:p>
            <a:pPr lvl="0"/>
            <a:r>
              <a:rPr lang="fr-FR" dirty="0" smtClean="0"/>
              <a:t>138 fonctionnaires titulaires, dont 1 en détachement (</a:t>
            </a:r>
            <a:r>
              <a:rPr lang="fr-FR" dirty="0" err="1" smtClean="0"/>
              <a:t>Mdjassiri</a:t>
            </a:r>
            <a:r>
              <a:rPr lang="fr-FR" dirty="0" smtClean="0"/>
              <a:t> </a:t>
            </a:r>
            <a:r>
              <a:rPr lang="fr-FR" dirty="0" err="1" smtClean="0"/>
              <a:t>Mohamadi</a:t>
            </a:r>
            <a:r>
              <a:rPr lang="fr-FR" dirty="0" smtClean="0"/>
              <a:t>) et 1 en disponibilité (Mme COMBO </a:t>
            </a:r>
            <a:r>
              <a:rPr lang="fr-FR" dirty="0" err="1" smtClean="0"/>
              <a:t>Anrafati</a:t>
            </a:r>
            <a:r>
              <a:rPr lang="fr-FR" dirty="0" smtClean="0"/>
              <a:t>)</a:t>
            </a:r>
          </a:p>
          <a:p>
            <a:pPr lvl="0"/>
            <a:r>
              <a:rPr lang="fr-FR" dirty="0" smtClean="0"/>
              <a:t>3 fonctionnaires stagiaires</a:t>
            </a:r>
          </a:p>
          <a:p>
            <a:pPr lvl="0"/>
            <a:r>
              <a:rPr lang="fr-FR" dirty="0" smtClean="0"/>
              <a:t>103 contractuels, dont 41 affectés au dispositif du périscolaire</a:t>
            </a:r>
          </a:p>
          <a:p>
            <a:pPr lvl="0"/>
            <a:r>
              <a:rPr lang="fr-FR" dirty="0" smtClean="0"/>
              <a:t>5 emplois d’avenir</a:t>
            </a:r>
          </a:p>
          <a:p>
            <a:pPr lvl="0"/>
            <a:r>
              <a:rPr lang="fr-FR" dirty="0" smtClean="0"/>
              <a:t>52 </a:t>
            </a:r>
            <a:r>
              <a:rPr lang="fr-FR" dirty="0" smtClean="0"/>
              <a:t>Contrats </a:t>
            </a:r>
            <a:r>
              <a:rPr lang="fr-FR" dirty="0" smtClean="0"/>
              <a:t>Unique d’Insertion jusqu’au 30/06/2018</a:t>
            </a:r>
          </a:p>
          <a:p>
            <a:endParaRPr lang="fr-FR" dirty="0"/>
          </a:p>
        </p:txBody>
      </p:sp>
      <p:sp>
        <p:nvSpPr>
          <p:cNvPr id="3" name="Espace réservé du numéro de diapositive 2"/>
          <p:cNvSpPr>
            <a:spLocks noGrp="1"/>
          </p:cNvSpPr>
          <p:nvPr>
            <p:ph type="sldNum" sz="quarter" idx="15"/>
          </p:nvPr>
        </p:nvSpPr>
        <p:spPr/>
        <p:txBody>
          <a:bodyPr/>
          <a:lstStyle/>
          <a:p>
            <a:fld id="{DE7B20A6-7C5E-4C62-B252-BF0FA16D3207}" type="slidenum">
              <a:rPr lang="fr-FR" smtClean="0"/>
              <a:pPr/>
              <a:t>15</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normAutofit/>
          </a:bodyPr>
          <a:lstStyle/>
          <a:p>
            <a:r>
              <a:rPr lang="fr-FR" dirty="0" smtClean="0"/>
              <a:t>Situation des effectifs communaux</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smtClean="0">
                <a:solidFill>
                  <a:schemeClr val="bg1"/>
                </a:solidFill>
                <a:latin typeface="Times New Roman" pitchFamily="18" charset="0"/>
                <a:cs typeface="Times New Roman" pitchFamily="18" charset="0"/>
              </a:rPr>
              <a:t>Il est à noter que depuis 2014 pour répondre au besoin croissant de service, la collectivité a été contraint à abonder son effectif, conséquence immédiate de la hausse importante des charges du personnel (chapitre 012). La masse salariale passe de 4 600 000€ en 2014 à 7 500 000€  en 2017, soit une hausse de 63%. </a:t>
            </a:r>
            <a:endParaRPr lang="fr-FR" dirty="0" smtClean="0">
              <a:solidFill>
                <a:schemeClr val="bg1"/>
              </a:solidFill>
              <a:latin typeface="Times New Roman" pitchFamily="18" charset="0"/>
              <a:cs typeface="Times New Roman" pitchFamily="18" charset="0"/>
            </a:endParaRPr>
          </a:p>
          <a:p>
            <a:r>
              <a:rPr lang="fr-FR" dirty="0" smtClean="0">
                <a:solidFill>
                  <a:schemeClr val="bg1"/>
                </a:solidFill>
                <a:latin typeface="Times New Roman" pitchFamily="18" charset="0"/>
                <a:cs typeface="Times New Roman" pitchFamily="18" charset="0"/>
              </a:rPr>
              <a:t>Pour </a:t>
            </a:r>
            <a:r>
              <a:rPr lang="fr-FR" dirty="0" smtClean="0">
                <a:solidFill>
                  <a:schemeClr val="bg1"/>
                </a:solidFill>
                <a:latin typeface="Times New Roman" pitchFamily="18" charset="0"/>
                <a:cs typeface="Times New Roman" pitchFamily="18" charset="0"/>
              </a:rPr>
              <a:t>l’exercice 2018, les prévisions salariales sont estimées à 7 184 455,68€</a:t>
            </a:r>
            <a:r>
              <a:rPr lang="fr-FR" dirty="0" smtClean="0">
                <a:solidFill>
                  <a:schemeClr val="bg1"/>
                </a:solidFill>
                <a:latin typeface="Times New Roman" pitchFamily="18" charset="0"/>
                <a:cs typeface="Times New Roman" pitchFamily="18" charset="0"/>
              </a:rPr>
              <a:t>.</a:t>
            </a:r>
          </a:p>
          <a:p>
            <a:r>
              <a:rPr lang="fr-FR" dirty="0" smtClean="0">
                <a:solidFill>
                  <a:schemeClr val="bg1"/>
                </a:solidFill>
                <a:latin typeface="Times New Roman" pitchFamily="18" charset="0"/>
                <a:cs typeface="Times New Roman" pitchFamily="18" charset="0"/>
              </a:rPr>
              <a:t>Cette </a:t>
            </a:r>
            <a:r>
              <a:rPr lang="fr-FR" dirty="0" smtClean="0">
                <a:solidFill>
                  <a:schemeClr val="bg1"/>
                </a:solidFill>
                <a:latin typeface="Times New Roman" pitchFamily="18" charset="0"/>
                <a:cs typeface="Times New Roman" pitchFamily="18" charset="0"/>
              </a:rPr>
              <a:t>baisse prévisionnelle résulte surtout de 2 facteurs à savoir, la baisse des Contrats Uniques d’insertion (CUI), 133 en 2017 contre 52 en 2018 ;  et des départ à la retraites</a:t>
            </a:r>
            <a:r>
              <a:rPr lang="fr-FR" dirty="0" smtClean="0">
                <a:solidFill>
                  <a:schemeClr val="bg1"/>
                </a:solidFill>
                <a:latin typeface="Times New Roman" pitchFamily="18" charset="0"/>
                <a:cs typeface="Times New Roman" pitchFamily="18" charset="0"/>
              </a:rPr>
              <a:t>.</a:t>
            </a:r>
          </a:p>
          <a:p>
            <a:endParaRPr lang="fr-FR" dirty="0"/>
          </a:p>
        </p:txBody>
      </p:sp>
      <p:sp>
        <p:nvSpPr>
          <p:cNvPr id="3" name="Espace réservé du numéro de diapositive 2"/>
          <p:cNvSpPr>
            <a:spLocks noGrp="1"/>
          </p:cNvSpPr>
          <p:nvPr>
            <p:ph type="sldNum" sz="quarter" idx="15"/>
          </p:nvPr>
        </p:nvSpPr>
        <p:spPr/>
        <p:txBody>
          <a:bodyPr/>
          <a:lstStyle/>
          <a:p>
            <a:fld id="{DE7B20A6-7C5E-4C62-B252-BF0FA16D3207}" type="slidenum">
              <a:rPr lang="fr-FR" smtClean="0"/>
              <a:pPr/>
              <a:t>16</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a:xfrm>
            <a:off x="457200" y="152400"/>
            <a:ext cx="8229600" cy="847708"/>
          </a:xfrm>
        </p:spPr>
        <p:txBody>
          <a:bodyPr/>
          <a:lstStyle/>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sz="2400" dirty="0" smtClean="0">
                <a:solidFill>
                  <a:schemeClr val="bg1"/>
                </a:solidFill>
                <a:cs typeface="Times New Roman" pitchFamily="18" charset="0"/>
              </a:rPr>
              <a:t>Bien que des efforts ont été faits par la municipalité pour régulariser les carrières de nombreux agents contractuels, soit par la création des postes, ou par voie de recrutement direct dans les grades de catégorie C (statut de stagiaire ou titulaire), malheureusement au 1</a:t>
            </a:r>
            <a:r>
              <a:rPr lang="fr-FR" sz="2400" baseline="30000" dirty="0" smtClean="0">
                <a:solidFill>
                  <a:schemeClr val="bg1"/>
                </a:solidFill>
                <a:cs typeface="Times New Roman" pitchFamily="18" charset="0"/>
              </a:rPr>
              <a:t>er</a:t>
            </a:r>
            <a:r>
              <a:rPr lang="fr-FR" sz="2400" dirty="0" smtClean="0">
                <a:solidFill>
                  <a:schemeClr val="bg1"/>
                </a:solidFill>
                <a:cs typeface="Times New Roman" pitchFamily="18" charset="0"/>
              </a:rPr>
              <a:t> mars 2018 nous dénombrons encore plusieurs cas de précarité. (voir tableau des effectif)</a:t>
            </a:r>
          </a:p>
          <a:p>
            <a:r>
              <a:rPr lang="fr-FR" b="1" dirty="0" smtClean="0">
                <a:solidFill>
                  <a:schemeClr val="bg1"/>
                </a:solidFill>
              </a:rPr>
              <a:t>Il est donc nécessaire et urgent de réfléchir aux suites à donner à la situation des agents pour ci-dessus nommés dont la précarité dans leurs fonctions respectives dure depuis un certain temps.</a:t>
            </a:r>
          </a:p>
          <a:p>
            <a:endParaRPr lang="fr-FR" dirty="0"/>
          </a:p>
        </p:txBody>
      </p:sp>
      <p:sp>
        <p:nvSpPr>
          <p:cNvPr id="3" name="Espace réservé du numéro de diapositive 2"/>
          <p:cNvSpPr>
            <a:spLocks noGrp="1"/>
          </p:cNvSpPr>
          <p:nvPr>
            <p:ph type="sldNum" sz="quarter" idx="15"/>
          </p:nvPr>
        </p:nvSpPr>
        <p:spPr/>
        <p:txBody>
          <a:bodyPr/>
          <a:lstStyle/>
          <a:p>
            <a:fld id="{DE7B20A6-7C5E-4C62-B252-BF0FA16D3207}" type="slidenum">
              <a:rPr lang="fr-FR" smtClean="0"/>
              <a:pPr/>
              <a:t>17</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lstStyle/>
          <a:p>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457200" y="1524000"/>
          <a:ext cx="8229600" cy="5125720"/>
        </p:xfrm>
        <a:graphic>
          <a:graphicData uri="http://schemas.openxmlformats.org/drawingml/2006/table">
            <a:tbl>
              <a:tblPr firstRow="1" bandRow="1">
                <a:tableStyleId>{5C22544A-7EE6-4342-B048-85BDC9FD1C3A}</a:tableStyleId>
              </a:tblPr>
              <a:tblGrid>
                <a:gridCol w="1471594"/>
                <a:gridCol w="1357322"/>
                <a:gridCol w="1285884"/>
                <a:gridCol w="1143008"/>
                <a:gridCol w="1600192"/>
                <a:gridCol w="1371600"/>
              </a:tblGrid>
              <a:tr h="370840">
                <a:tc>
                  <a:txBody>
                    <a:bodyPr/>
                    <a:lstStyle/>
                    <a:p>
                      <a:r>
                        <a:rPr kumimoji="0" lang="fr-FR" sz="1800" b="1" kern="1200" dirty="0" smtClean="0">
                          <a:solidFill>
                            <a:schemeClr val="lt1"/>
                          </a:solidFill>
                          <a:latin typeface="+mn-lt"/>
                          <a:ea typeface="+mn-ea"/>
                          <a:cs typeface="+mn-cs"/>
                        </a:rPr>
                        <a:t>Nom</a:t>
                      </a:r>
                      <a:endParaRPr lang="fr-FR" dirty="0"/>
                    </a:p>
                  </a:txBody>
                  <a:tcPr/>
                </a:tc>
                <a:tc>
                  <a:txBody>
                    <a:bodyPr/>
                    <a:lstStyle/>
                    <a:p>
                      <a:r>
                        <a:rPr kumimoji="0" lang="fr-FR" sz="1800" b="1" kern="1200" dirty="0" smtClean="0">
                          <a:solidFill>
                            <a:schemeClr val="lt1"/>
                          </a:solidFill>
                          <a:latin typeface="+mn-lt"/>
                          <a:ea typeface="+mn-ea"/>
                          <a:cs typeface="+mn-cs"/>
                        </a:rPr>
                        <a:t>Prénom</a:t>
                      </a:r>
                      <a:endParaRPr lang="fr-FR" dirty="0"/>
                    </a:p>
                  </a:txBody>
                  <a:tcPr/>
                </a:tc>
                <a:tc>
                  <a:txBody>
                    <a:bodyPr/>
                    <a:lstStyle/>
                    <a:p>
                      <a:r>
                        <a:rPr lang="fr-FR" dirty="0" smtClean="0"/>
                        <a:t>Nom d’usage</a:t>
                      </a:r>
                      <a:endParaRPr lang="fr-FR" dirty="0"/>
                    </a:p>
                  </a:txBody>
                  <a:tcPr/>
                </a:tc>
                <a:tc>
                  <a:txBody>
                    <a:bodyPr/>
                    <a:lstStyle/>
                    <a:p>
                      <a:r>
                        <a:rPr lang="fr-FR" dirty="0" smtClean="0"/>
                        <a:t>Village</a:t>
                      </a:r>
                      <a:endParaRPr lang="fr-FR" dirty="0"/>
                    </a:p>
                  </a:txBody>
                  <a:tcPr/>
                </a:tc>
                <a:tc>
                  <a:txBody>
                    <a:bodyPr/>
                    <a:lstStyle/>
                    <a:p>
                      <a:r>
                        <a:rPr lang="fr-FR" dirty="0" smtClean="0"/>
                        <a:t>Fonction</a:t>
                      </a:r>
                      <a:endParaRPr lang="fr-FR" dirty="0"/>
                    </a:p>
                  </a:txBody>
                  <a:tcPr/>
                </a:tc>
                <a:tc>
                  <a:txBody>
                    <a:bodyPr/>
                    <a:lstStyle/>
                    <a:p>
                      <a:r>
                        <a:rPr lang="fr-FR" dirty="0" smtClean="0"/>
                        <a:t>Date entrée Mairie</a:t>
                      </a:r>
                      <a:endParaRPr lang="fr-FR" dirty="0"/>
                    </a:p>
                  </a:txBody>
                  <a:tcPr/>
                </a:tc>
              </a:tr>
              <a:tr h="370840">
                <a:tc>
                  <a:txBody>
                    <a:bodyPr/>
                    <a:lstStyle/>
                    <a:p>
                      <a:r>
                        <a:rPr kumimoji="0" lang="fr-FR" sz="1800" kern="1200" dirty="0" smtClean="0">
                          <a:solidFill>
                            <a:schemeClr val="dk1"/>
                          </a:solidFill>
                          <a:latin typeface="+mn-lt"/>
                          <a:ea typeface="+mn-ea"/>
                          <a:cs typeface="+mn-cs"/>
                        </a:rPr>
                        <a:t>ABDALLAH</a:t>
                      </a:r>
                      <a:endParaRPr lang="fr-FR" dirty="0"/>
                    </a:p>
                  </a:txBody>
                  <a:tcPr/>
                </a:tc>
                <a:tc>
                  <a:txBody>
                    <a:bodyPr/>
                    <a:lstStyle/>
                    <a:p>
                      <a:pPr algn="just">
                        <a:spcAft>
                          <a:spcPts val="600"/>
                        </a:spcAft>
                        <a:tabLst>
                          <a:tab pos="449580" algn="l"/>
                        </a:tabLst>
                      </a:pPr>
                      <a:r>
                        <a:rPr lang="fr-FR" sz="1800" dirty="0" err="1" smtClean="0">
                          <a:latin typeface="+mn-lt"/>
                          <a:ea typeface="Times New Roman"/>
                          <a:cs typeface="Times New Roman"/>
                        </a:rPr>
                        <a:t>Ahamada</a:t>
                      </a:r>
                      <a:endParaRPr lang="fr-FR" sz="1800" dirty="0">
                        <a:latin typeface="+mn-lt"/>
                        <a:ea typeface="Times New Roman"/>
                        <a:cs typeface="Times New Roman"/>
                      </a:endParaRPr>
                    </a:p>
                  </a:txBody>
                  <a:tcPr marL="68580" marR="68580" marT="0" marB="0"/>
                </a:tc>
                <a:tc>
                  <a:txBody>
                    <a:bodyPr/>
                    <a:lstStyle/>
                    <a:p>
                      <a:r>
                        <a:rPr lang="fr-FR" dirty="0" smtClean="0"/>
                        <a:t>David</a:t>
                      </a:r>
                      <a:endParaRPr lang="fr-FR" dirty="0"/>
                    </a:p>
                  </a:txBody>
                  <a:tcPr/>
                </a:tc>
                <a:tc>
                  <a:txBody>
                    <a:bodyPr/>
                    <a:lstStyle/>
                    <a:p>
                      <a:r>
                        <a:rPr lang="fr-FR" dirty="0" err="1" smtClean="0"/>
                        <a:t>Combani</a:t>
                      </a:r>
                      <a:endParaRPr lang="fr-FR" dirty="0"/>
                    </a:p>
                  </a:txBody>
                  <a:tcPr/>
                </a:tc>
                <a:tc>
                  <a:txBody>
                    <a:bodyPr/>
                    <a:lstStyle/>
                    <a:p>
                      <a:r>
                        <a:rPr lang="fr-FR" dirty="0" smtClean="0"/>
                        <a:t>Mécanicien</a:t>
                      </a:r>
                      <a:endParaRPr lang="fr-FR" dirty="0"/>
                    </a:p>
                  </a:txBody>
                  <a:tcPr/>
                </a:tc>
                <a:tc>
                  <a:txBody>
                    <a:bodyPr/>
                    <a:lstStyle/>
                    <a:p>
                      <a:r>
                        <a:rPr lang="fr-FR" dirty="0" smtClean="0"/>
                        <a:t>03/11/2014</a:t>
                      </a:r>
                      <a:endParaRPr lang="fr-FR" dirty="0"/>
                    </a:p>
                  </a:txBody>
                  <a:tcPr/>
                </a:tc>
              </a:tr>
              <a:tr h="370840">
                <a:tc>
                  <a:txBody>
                    <a:bodyPr/>
                    <a:lstStyle/>
                    <a:p>
                      <a:r>
                        <a:rPr kumimoji="0" lang="fr-FR" sz="1800" kern="1200" dirty="0" smtClean="0">
                          <a:solidFill>
                            <a:schemeClr val="dk1"/>
                          </a:solidFill>
                          <a:latin typeface="+mn-lt"/>
                          <a:ea typeface="+mn-ea"/>
                          <a:cs typeface="+mn-cs"/>
                        </a:rPr>
                        <a:t>MADI</a:t>
                      </a:r>
                      <a:endParaRPr lang="fr-FR" dirty="0"/>
                    </a:p>
                  </a:txBody>
                  <a:tcPr/>
                </a:tc>
                <a:tc>
                  <a:txBody>
                    <a:bodyPr/>
                    <a:lstStyle/>
                    <a:p>
                      <a:pPr algn="just">
                        <a:spcAft>
                          <a:spcPts val="600"/>
                        </a:spcAft>
                        <a:tabLst>
                          <a:tab pos="449580" algn="l"/>
                        </a:tabLst>
                      </a:pPr>
                      <a:r>
                        <a:rPr lang="fr-FR" sz="1800" dirty="0" err="1" smtClean="0">
                          <a:latin typeface="+mn-lt"/>
                          <a:ea typeface="Times New Roman"/>
                          <a:cs typeface="Times New Roman"/>
                        </a:rPr>
                        <a:t>Bacar</a:t>
                      </a:r>
                      <a:endParaRPr lang="fr-FR" sz="1800" dirty="0">
                        <a:latin typeface="+mn-lt"/>
                        <a:ea typeface="Times New Roman"/>
                        <a:cs typeface="Times New Roman"/>
                      </a:endParaRPr>
                    </a:p>
                  </a:txBody>
                  <a:tcPr marL="68580" marR="68580" marT="0" marB="0"/>
                </a:tc>
                <a:tc>
                  <a:txBody>
                    <a:bodyPr/>
                    <a:lstStyle/>
                    <a:p>
                      <a:r>
                        <a:rPr lang="fr-FR" dirty="0" err="1" smtClean="0"/>
                        <a:t>Bacar</a:t>
                      </a:r>
                      <a:r>
                        <a:rPr lang="fr-FR" dirty="0" smtClean="0"/>
                        <a:t> Zama</a:t>
                      </a:r>
                      <a:endParaRPr lang="fr-FR" dirty="0"/>
                    </a:p>
                  </a:txBody>
                  <a:tcPr/>
                </a:tc>
                <a:tc>
                  <a:txBody>
                    <a:bodyPr/>
                    <a:lstStyle/>
                    <a:p>
                      <a:r>
                        <a:rPr lang="fr-FR" dirty="0" err="1" smtClean="0"/>
                        <a:t>Combani</a:t>
                      </a:r>
                      <a:endParaRPr lang="fr-FR" dirty="0"/>
                    </a:p>
                  </a:txBody>
                  <a:tcPr/>
                </a:tc>
                <a:tc>
                  <a:txBody>
                    <a:bodyPr/>
                    <a:lstStyle/>
                    <a:p>
                      <a:r>
                        <a:rPr lang="fr-FR" dirty="0" smtClean="0"/>
                        <a:t>Entretien voirie</a:t>
                      </a:r>
                      <a:endParaRPr lang="fr-FR" dirty="0"/>
                    </a:p>
                  </a:txBody>
                  <a:tcPr/>
                </a:tc>
                <a:tc>
                  <a:txBody>
                    <a:bodyPr/>
                    <a:lstStyle/>
                    <a:p>
                      <a:r>
                        <a:rPr lang="fr-FR" dirty="0" smtClean="0"/>
                        <a:t>15/07/2014</a:t>
                      </a:r>
                      <a:endParaRPr lang="fr-FR" dirty="0"/>
                    </a:p>
                  </a:txBody>
                  <a:tcPr/>
                </a:tc>
              </a:tr>
              <a:tr h="370840">
                <a:tc>
                  <a:txBody>
                    <a:bodyPr/>
                    <a:lstStyle/>
                    <a:p>
                      <a:r>
                        <a:rPr kumimoji="0" lang="fr-FR" sz="1800" kern="1200" dirty="0" smtClean="0">
                          <a:solidFill>
                            <a:schemeClr val="dk1"/>
                          </a:solidFill>
                          <a:latin typeface="+mn-lt"/>
                          <a:ea typeface="+mn-ea"/>
                          <a:cs typeface="+mn-cs"/>
                        </a:rPr>
                        <a:t>TOUMANI</a:t>
                      </a:r>
                      <a:endParaRPr lang="fr-FR" dirty="0"/>
                    </a:p>
                  </a:txBody>
                  <a:tcPr/>
                </a:tc>
                <a:tc>
                  <a:txBody>
                    <a:bodyPr/>
                    <a:lstStyle/>
                    <a:p>
                      <a:r>
                        <a:rPr lang="fr-FR" dirty="0" err="1" smtClean="0"/>
                        <a:t>Fahardine</a:t>
                      </a:r>
                      <a:endParaRPr lang="fr-FR" dirty="0"/>
                    </a:p>
                  </a:txBody>
                  <a:tcPr/>
                </a:tc>
                <a:tc>
                  <a:txBody>
                    <a:bodyPr/>
                    <a:lstStyle/>
                    <a:p>
                      <a:r>
                        <a:rPr lang="fr-FR" dirty="0" smtClean="0"/>
                        <a:t>Zama </a:t>
                      </a:r>
                      <a:r>
                        <a:rPr lang="fr-FR" dirty="0" err="1" smtClean="0"/>
                        <a:t>Miréréni</a:t>
                      </a:r>
                      <a:endParaRPr lang="fr-FR" dirty="0"/>
                    </a:p>
                  </a:txBody>
                  <a:tcPr/>
                </a:tc>
                <a:tc>
                  <a:txBody>
                    <a:bodyPr/>
                    <a:lstStyle/>
                    <a:p>
                      <a:r>
                        <a:rPr lang="fr-FR" dirty="0" err="1" smtClean="0"/>
                        <a:t>Miréréni</a:t>
                      </a:r>
                      <a:endParaRPr lang="fr-FR" dirty="0"/>
                    </a:p>
                  </a:txBody>
                  <a:tcPr/>
                </a:tc>
                <a:tc>
                  <a:txBody>
                    <a:bodyPr/>
                    <a:lstStyle/>
                    <a:p>
                      <a:r>
                        <a:rPr lang="fr-FR" dirty="0" smtClean="0"/>
                        <a:t>Entretien espace vert</a:t>
                      </a:r>
                      <a:endParaRPr lang="fr-FR" dirty="0"/>
                    </a:p>
                  </a:txBody>
                  <a:tcPr/>
                </a:tc>
                <a:tc>
                  <a:txBody>
                    <a:bodyPr/>
                    <a:lstStyle/>
                    <a:p>
                      <a:r>
                        <a:rPr lang="fr-FR" dirty="0" smtClean="0"/>
                        <a:t>27/12/2012</a:t>
                      </a:r>
                      <a:endParaRPr lang="fr-FR" dirty="0"/>
                    </a:p>
                  </a:txBody>
                  <a:tcPr/>
                </a:tc>
              </a:tr>
              <a:tr h="370840">
                <a:tc>
                  <a:txBody>
                    <a:bodyPr/>
                    <a:lstStyle/>
                    <a:p>
                      <a:r>
                        <a:rPr kumimoji="0" lang="fr-FR" sz="1800" kern="1200" dirty="0" smtClean="0">
                          <a:solidFill>
                            <a:schemeClr val="dk1"/>
                          </a:solidFill>
                          <a:latin typeface="+mn-lt"/>
                          <a:ea typeface="+mn-ea"/>
                          <a:cs typeface="+mn-cs"/>
                        </a:rPr>
                        <a:t>MSA</a:t>
                      </a:r>
                      <a:endParaRPr lang="fr-FR" dirty="0"/>
                    </a:p>
                  </a:txBody>
                  <a:tcPr/>
                </a:tc>
                <a:tc>
                  <a:txBody>
                    <a:bodyPr/>
                    <a:lstStyle/>
                    <a:p>
                      <a:r>
                        <a:rPr lang="fr-FR" dirty="0" err="1" smtClean="0"/>
                        <a:t>Madi</a:t>
                      </a:r>
                      <a:endParaRPr lang="fr-FR" dirty="0"/>
                    </a:p>
                  </a:txBody>
                  <a:tcPr/>
                </a:tc>
                <a:tc>
                  <a:txBody>
                    <a:bodyPr/>
                    <a:lstStyle/>
                    <a:p>
                      <a:r>
                        <a:rPr lang="fr-FR" dirty="0" smtClean="0"/>
                        <a:t>Sakis</a:t>
                      </a:r>
                      <a:endParaRPr lang="fr-FR" dirty="0"/>
                    </a:p>
                  </a:txBody>
                  <a:tcPr/>
                </a:tc>
                <a:tc>
                  <a:txBody>
                    <a:bodyPr/>
                    <a:lstStyle/>
                    <a:p>
                      <a:r>
                        <a:rPr lang="fr-FR" dirty="0" err="1" smtClean="0"/>
                        <a:t>Combani</a:t>
                      </a:r>
                      <a:endParaRPr lang="fr-FR" dirty="0"/>
                    </a:p>
                  </a:txBody>
                  <a:tcPr/>
                </a:tc>
                <a:tc>
                  <a:txBody>
                    <a:bodyPr/>
                    <a:lstStyle/>
                    <a:p>
                      <a:r>
                        <a:rPr lang="fr-FR" dirty="0" smtClean="0"/>
                        <a:t>Entretien voirie</a:t>
                      </a:r>
                      <a:endParaRPr lang="fr-FR" dirty="0"/>
                    </a:p>
                  </a:txBody>
                  <a:tcPr/>
                </a:tc>
                <a:tc>
                  <a:txBody>
                    <a:bodyPr/>
                    <a:lstStyle/>
                    <a:p>
                      <a:r>
                        <a:rPr lang="fr-FR" dirty="0" smtClean="0"/>
                        <a:t>01/01/2015</a:t>
                      </a:r>
                      <a:endParaRPr lang="fr-FR" dirty="0"/>
                    </a:p>
                  </a:txBody>
                  <a:tcPr/>
                </a:tc>
              </a:tr>
              <a:tr h="370840">
                <a:tc>
                  <a:txBody>
                    <a:bodyPr/>
                    <a:lstStyle/>
                    <a:p>
                      <a:r>
                        <a:rPr kumimoji="0" lang="fr-FR" sz="1800" kern="1200" dirty="0" smtClean="0">
                          <a:solidFill>
                            <a:schemeClr val="dk1"/>
                          </a:solidFill>
                          <a:latin typeface="+mn-lt"/>
                          <a:ea typeface="+mn-ea"/>
                          <a:cs typeface="+mn-cs"/>
                        </a:rPr>
                        <a:t>SAID</a:t>
                      </a:r>
                      <a:endParaRPr lang="fr-FR" dirty="0"/>
                    </a:p>
                  </a:txBody>
                  <a:tcPr/>
                </a:tc>
                <a:tc>
                  <a:txBody>
                    <a:bodyPr/>
                    <a:lstStyle/>
                    <a:p>
                      <a:r>
                        <a:rPr lang="fr-FR" dirty="0" err="1" smtClean="0"/>
                        <a:t>Ambdoul</a:t>
                      </a:r>
                      <a:r>
                        <a:rPr lang="fr-FR" dirty="0" smtClean="0"/>
                        <a:t> Madjid</a:t>
                      </a:r>
                      <a:endParaRPr lang="fr-FR" dirty="0"/>
                    </a:p>
                  </a:txBody>
                  <a:tcPr/>
                </a:tc>
                <a:tc>
                  <a:txBody>
                    <a:bodyPr/>
                    <a:lstStyle/>
                    <a:p>
                      <a:endParaRPr lang="fr-FR" dirty="0"/>
                    </a:p>
                  </a:txBody>
                  <a:tcPr/>
                </a:tc>
                <a:tc>
                  <a:txBody>
                    <a:bodyPr/>
                    <a:lstStyle/>
                    <a:p>
                      <a:r>
                        <a:rPr lang="fr-FR" dirty="0" err="1" smtClean="0"/>
                        <a:t>Combani</a:t>
                      </a:r>
                      <a:endParaRPr lang="fr-FR" dirty="0"/>
                    </a:p>
                  </a:txBody>
                  <a:tcPr/>
                </a:tc>
                <a:tc>
                  <a:txBody>
                    <a:bodyPr/>
                    <a:lstStyle/>
                    <a:p>
                      <a:r>
                        <a:rPr lang="fr-FR" dirty="0" smtClean="0"/>
                        <a:t>Aménagement</a:t>
                      </a:r>
                      <a:endParaRPr lang="fr-FR" dirty="0"/>
                    </a:p>
                  </a:txBody>
                  <a:tcPr/>
                </a:tc>
                <a:tc>
                  <a:txBody>
                    <a:bodyPr/>
                    <a:lstStyle/>
                    <a:p>
                      <a:r>
                        <a:rPr lang="fr-FR" dirty="0" smtClean="0"/>
                        <a:t>01/01/2017</a:t>
                      </a:r>
                      <a:endParaRPr lang="fr-FR" dirty="0"/>
                    </a:p>
                  </a:txBody>
                  <a:tcPr/>
                </a:tc>
              </a:tr>
              <a:tr h="370840">
                <a:tc>
                  <a:txBody>
                    <a:bodyPr/>
                    <a:lstStyle/>
                    <a:p>
                      <a:r>
                        <a:rPr kumimoji="0" lang="fr-FR" sz="1800" kern="1200" dirty="0" smtClean="0">
                          <a:solidFill>
                            <a:schemeClr val="dk1"/>
                          </a:solidFill>
                          <a:latin typeface="+mn-lt"/>
                          <a:ea typeface="+mn-ea"/>
                          <a:cs typeface="+mn-cs"/>
                        </a:rPr>
                        <a:t>SAID</a:t>
                      </a:r>
                      <a:endParaRPr lang="fr-FR" dirty="0"/>
                    </a:p>
                  </a:txBody>
                  <a:tcPr/>
                </a:tc>
                <a:tc>
                  <a:txBody>
                    <a:bodyPr/>
                    <a:lstStyle/>
                    <a:p>
                      <a:r>
                        <a:rPr lang="fr-FR" dirty="0" err="1" smtClean="0"/>
                        <a:t>Naimou</a:t>
                      </a:r>
                      <a:endParaRPr lang="fr-FR" dirty="0"/>
                    </a:p>
                  </a:txBody>
                  <a:tcPr/>
                </a:tc>
                <a:tc>
                  <a:txBody>
                    <a:bodyPr/>
                    <a:lstStyle/>
                    <a:p>
                      <a:endParaRPr lang="fr-FR" dirty="0"/>
                    </a:p>
                  </a:txBody>
                  <a:tcPr/>
                </a:tc>
                <a:tc>
                  <a:txBody>
                    <a:bodyPr/>
                    <a:lstStyle/>
                    <a:p>
                      <a:r>
                        <a:rPr lang="fr-FR" dirty="0" err="1" smtClean="0"/>
                        <a:t>Miréréni</a:t>
                      </a:r>
                      <a:endParaRPr lang="fr-FR" dirty="0"/>
                    </a:p>
                  </a:txBody>
                  <a:tcPr/>
                </a:tc>
                <a:tc>
                  <a:txBody>
                    <a:bodyPr/>
                    <a:lstStyle/>
                    <a:p>
                      <a:r>
                        <a:rPr lang="fr-FR" dirty="0" smtClean="0"/>
                        <a:t>Entretien voirie</a:t>
                      </a:r>
                      <a:endParaRPr lang="fr-FR" dirty="0"/>
                    </a:p>
                  </a:txBody>
                  <a:tcPr/>
                </a:tc>
                <a:tc>
                  <a:txBody>
                    <a:bodyPr/>
                    <a:lstStyle/>
                    <a:p>
                      <a:r>
                        <a:rPr lang="fr-FR" dirty="0" smtClean="0"/>
                        <a:t>25/11/2013</a:t>
                      </a:r>
                      <a:endParaRPr lang="fr-FR" dirty="0"/>
                    </a:p>
                  </a:txBody>
                  <a:tcPr/>
                </a:tc>
              </a:tr>
              <a:tr h="370840">
                <a:tc>
                  <a:txBody>
                    <a:bodyPr/>
                    <a:lstStyle/>
                    <a:p>
                      <a:r>
                        <a:rPr kumimoji="0" lang="fr-FR" sz="1800" kern="1200" dirty="0" smtClean="0">
                          <a:solidFill>
                            <a:schemeClr val="dk1"/>
                          </a:solidFill>
                          <a:latin typeface="+mn-lt"/>
                          <a:ea typeface="+mn-ea"/>
                          <a:cs typeface="+mn-cs"/>
                        </a:rPr>
                        <a:t>SAID</a:t>
                      </a:r>
                      <a:endParaRPr lang="fr-FR" dirty="0"/>
                    </a:p>
                  </a:txBody>
                  <a:tcPr/>
                </a:tc>
                <a:tc>
                  <a:txBody>
                    <a:bodyPr/>
                    <a:lstStyle/>
                    <a:p>
                      <a:r>
                        <a:rPr lang="fr-FR" dirty="0" err="1" smtClean="0"/>
                        <a:t>Rahamatou</a:t>
                      </a:r>
                      <a:endParaRPr lang="fr-FR" dirty="0"/>
                    </a:p>
                  </a:txBody>
                  <a:tcPr/>
                </a:tc>
                <a:tc>
                  <a:txBody>
                    <a:bodyPr/>
                    <a:lstStyle/>
                    <a:p>
                      <a:endParaRPr lang="fr-FR" dirty="0"/>
                    </a:p>
                  </a:txBody>
                  <a:tcPr/>
                </a:tc>
                <a:tc>
                  <a:txBody>
                    <a:bodyPr/>
                    <a:lstStyle/>
                    <a:p>
                      <a:r>
                        <a:rPr lang="fr-FR" dirty="0" err="1" smtClean="0"/>
                        <a:t>Mroalé</a:t>
                      </a:r>
                      <a:endParaRPr lang="fr-FR" dirty="0"/>
                    </a:p>
                  </a:txBody>
                  <a:tcPr/>
                </a:tc>
                <a:tc>
                  <a:txBody>
                    <a:bodyPr/>
                    <a:lstStyle/>
                    <a:p>
                      <a:r>
                        <a:rPr lang="fr-FR" dirty="0" smtClean="0"/>
                        <a:t>Entretien voirie</a:t>
                      </a:r>
                      <a:endParaRPr lang="fr-FR" dirty="0"/>
                    </a:p>
                  </a:txBody>
                  <a:tcPr/>
                </a:tc>
                <a:tc>
                  <a:txBody>
                    <a:bodyPr/>
                    <a:lstStyle/>
                    <a:p>
                      <a:r>
                        <a:rPr lang="fr-FR" dirty="0" smtClean="0"/>
                        <a:t>15/07/2014</a:t>
                      </a:r>
                      <a:endParaRPr lang="fr-FR" dirty="0"/>
                    </a:p>
                  </a:txBody>
                  <a:tcPr/>
                </a:tc>
              </a:tr>
            </a:tbl>
          </a:graphicData>
        </a:graphic>
      </p:graphicFrame>
      <p:sp>
        <p:nvSpPr>
          <p:cNvPr id="3" name="Espace réservé du numéro de diapositive 2"/>
          <p:cNvSpPr>
            <a:spLocks noGrp="1"/>
          </p:cNvSpPr>
          <p:nvPr>
            <p:ph type="sldNum" sz="quarter" idx="15"/>
          </p:nvPr>
        </p:nvSpPr>
        <p:spPr/>
        <p:txBody>
          <a:bodyPr/>
          <a:lstStyle/>
          <a:p>
            <a:fld id="{DE7B20A6-7C5E-4C62-B252-BF0FA16D3207}" type="slidenum">
              <a:rPr lang="fr-FR" smtClean="0"/>
              <a:pPr/>
              <a:t>18</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normAutofit fontScale="90000"/>
          </a:bodyPr>
          <a:lstStyle/>
          <a:p>
            <a:r>
              <a:rPr lang="fr-FR" dirty="0" smtClean="0"/>
              <a:t>1 – 7 Agents techniques contractuels sans poste existant au tableau des effectifs</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457200" y="1357295"/>
          <a:ext cx="8229600" cy="4396021"/>
        </p:xfrm>
        <a:graphic>
          <a:graphicData uri="http://schemas.openxmlformats.org/drawingml/2006/table">
            <a:tbl>
              <a:tblPr firstRow="1" bandRow="1">
                <a:tableStyleId>{5C22544A-7EE6-4342-B048-85BDC9FD1C3A}</a:tableStyleId>
              </a:tblPr>
              <a:tblGrid>
                <a:gridCol w="1400156"/>
                <a:gridCol w="1357322"/>
                <a:gridCol w="1143008"/>
                <a:gridCol w="2428892"/>
                <a:gridCol w="1900222"/>
              </a:tblGrid>
              <a:tr h="659511">
                <a:tc>
                  <a:txBody>
                    <a:bodyPr/>
                    <a:lstStyle/>
                    <a:p>
                      <a:r>
                        <a:rPr lang="fr-FR" sz="1800" dirty="0" smtClean="0"/>
                        <a:t>Nom</a:t>
                      </a:r>
                      <a:endParaRPr lang="fr-FR" sz="1800" dirty="0"/>
                    </a:p>
                  </a:txBody>
                  <a:tcPr/>
                </a:tc>
                <a:tc>
                  <a:txBody>
                    <a:bodyPr/>
                    <a:lstStyle/>
                    <a:p>
                      <a:r>
                        <a:rPr lang="fr-FR" sz="1800" dirty="0" smtClean="0"/>
                        <a:t>Prénom</a:t>
                      </a:r>
                      <a:endParaRPr lang="fr-FR" sz="1800" dirty="0"/>
                    </a:p>
                  </a:txBody>
                  <a:tcPr/>
                </a:tc>
                <a:tc>
                  <a:txBody>
                    <a:bodyPr/>
                    <a:lstStyle/>
                    <a:p>
                      <a:r>
                        <a:rPr lang="fr-FR" sz="1800" dirty="0" smtClean="0"/>
                        <a:t>Village</a:t>
                      </a:r>
                      <a:endParaRPr lang="fr-FR" sz="1800" dirty="0"/>
                    </a:p>
                  </a:txBody>
                  <a:tcPr/>
                </a:tc>
                <a:tc>
                  <a:txBody>
                    <a:bodyPr/>
                    <a:lstStyle/>
                    <a:p>
                      <a:r>
                        <a:rPr lang="fr-FR" sz="1800" dirty="0" smtClean="0"/>
                        <a:t>Fonction/</a:t>
                      </a:r>
                    </a:p>
                    <a:p>
                      <a:r>
                        <a:rPr lang="fr-FR" sz="1800" dirty="0" smtClean="0"/>
                        <a:t>affectation</a:t>
                      </a:r>
                      <a:endParaRPr lang="fr-FR" sz="1800" dirty="0"/>
                    </a:p>
                  </a:txBody>
                  <a:tcPr/>
                </a:tc>
                <a:tc>
                  <a:txBody>
                    <a:bodyPr/>
                    <a:lstStyle/>
                    <a:p>
                      <a:r>
                        <a:rPr lang="fr-FR" sz="1800" dirty="0" smtClean="0"/>
                        <a:t>Date entrée Mairie</a:t>
                      </a:r>
                      <a:endParaRPr lang="fr-FR" sz="1800" dirty="0"/>
                    </a:p>
                  </a:txBody>
                  <a:tcPr/>
                </a:tc>
              </a:tr>
              <a:tr h="483500">
                <a:tc>
                  <a:txBody>
                    <a:bodyPr/>
                    <a:lstStyle/>
                    <a:p>
                      <a:r>
                        <a:rPr lang="fr-FR" sz="1800" dirty="0" smtClean="0"/>
                        <a:t>ABDALLAH </a:t>
                      </a:r>
                      <a:endParaRPr lang="fr-FR" sz="1800" dirty="0"/>
                    </a:p>
                  </a:txBody>
                  <a:tcPr/>
                </a:tc>
                <a:tc>
                  <a:txBody>
                    <a:bodyPr/>
                    <a:lstStyle/>
                    <a:p>
                      <a:r>
                        <a:rPr lang="fr-FR" sz="1800" dirty="0" err="1" smtClean="0"/>
                        <a:t>Raffou</a:t>
                      </a:r>
                      <a:endParaRPr lang="fr-FR" sz="1800" dirty="0"/>
                    </a:p>
                  </a:txBody>
                  <a:tcPr/>
                </a:tc>
                <a:tc>
                  <a:txBody>
                    <a:bodyPr/>
                    <a:lstStyle/>
                    <a:p>
                      <a:r>
                        <a:rPr lang="fr-FR" sz="1800" dirty="0" err="1" smtClean="0"/>
                        <a:t>Miréréni</a:t>
                      </a:r>
                      <a:endParaRPr lang="fr-FR" sz="1800" dirty="0"/>
                    </a:p>
                  </a:txBody>
                  <a:tcPr/>
                </a:tc>
                <a:tc>
                  <a:txBody>
                    <a:bodyPr/>
                    <a:lstStyle/>
                    <a:p>
                      <a:r>
                        <a:rPr lang="fr-FR" sz="1800" dirty="0" smtClean="0"/>
                        <a:t>Primaire </a:t>
                      </a:r>
                      <a:r>
                        <a:rPr lang="fr-FR" sz="1800" dirty="0" err="1" smtClean="0"/>
                        <a:t>Combani</a:t>
                      </a:r>
                      <a:endParaRPr lang="fr-FR" sz="1800" dirty="0"/>
                    </a:p>
                  </a:txBody>
                  <a:tcPr/>
                </a:tc>
                <a:tc>
                  <a:txBody>
                    <a:bodyPr/>
                    <a:lstStyle/>
                    <a:p>
                      <a:r>
                        <a:rPr lang="fr-FR" sz="1800" dirty="0" smtClean="0"/>
                        <a:t>15/05/2009</a:t>
                      </a:r>
                      <a:endParaRPr lang="fr-FR" sz="1800" dirty="0"/>
                    </a:p>
                  </a:txBody>
                  <a:tcPr/>
                </a:tc>
              </a:tr>
              <a:tr h="382097">
                <a:tc>
                  <a:txBody>
                    <a:bodyPr/>
                    <a:lstStyle/>
                    <a:p>
                      <a:r>
                        <a:rPr lang="fr-FR" sz="1800" dirty="0" smtClean="0"/>
                        <a:t>BACARI </a:t>
                      </a:r>
                      <a:endParaRPr lang="fr-FR" sz="1800" dirty="0"/>
                    </a:p>
                  </a:txBody>
                  <a:tcPr/>
                </a:tc>
                <a:tc>
                  <a:txBody>
                    <a:bodyPr/>
                    <a:lstStyle/>
                    <a:p>
                      <a:r>
                        <a:rPr lang="fr-FR" sz="1800" dirty="0" err="1" smtClean="0"/>
                        <a:t>Rahamatou</a:t>
                      </a:r>
                      <a:endParaRPr lang="fr-FR" sz="1800" dirty="0"/>
                    </a:p>
                  </a:txBody>
                  <a:tcPr/>
                </a:tc>
                <a:tc>
                  <a:txBody>
                    <a:bodyPr/>
                    <a:lstStyle/>
                    <a:p>
                      <a:r>
                        <a:rPr lang="fr-FR" sz="1800" dirty="0" err="1" smtClean="0"/>
                        <a:t>Mroalé</a:t>
                      </a:r>
                      <a:endParaRPr lang="fr-FR" sz="1800" dirty="0"/>
                    </a:p>
                  </a:txBody>
                  <a:tcPr/>
                </a:tc>
                <a:tc>
                  <a:txBody>
                    <a:bodyPr/>
                    <a:lstStyle/>
                    <a:p>
                      <a:r>
                        <a:rPr lang="fr-FR" sz="1800" dirty="0" smtClean="0"/>
                        <a:t>MJC </a:t>
                      </a:r>
                      <a:r>
                        <a:rPr lang="fr-FR" sz="1800" dirty="0" err="1" smtClean="0"/>
                        <a:t>Mroalé</a:t>
                      </a:r>
                      <a:endParaRPr lang="fr-FR" sz="1800" dirty="0"/>
                    </a:p>
                  </a:txBody>
                  <a:tcPr/>
                </a:tc>
                <a:tc>
                  <a:txBody>
                    <a:bodyPr/>
                    <a:lstStyle/>
                    <a:p>
                      <a:r>
                        <a:rPr lang="fr-FR" sz="1800" dirty="0" smtClean="0"/>
                        <a:t>01/09/2006</a:t>
                      </a:r>
                      <a:endParaRPr lang="fr-FR" sz="1800" dirty="0"/>
                    </a:p>
                  </a:txBody>
                  <a:tcPr/>
                </a:tc>
              </a:tr>
              <a:tr h="475159">
                <a:tc>
                  <a:txBody>
                    <a:bodyPr/>
                    <a:lstStyle/>
                    <a:p>
                      <a:r>
                        <a:rPr lang="fr-FR" sz="1800" dirty="0" smtClean="0"/>
                        <a:t>BELELA</a:t>
                      </a:r>
                      <a:endParaRPr lang="fr-FR" sz="1800" dirty="0"/>
                    </a:p>
                  </a:txBody>
                  <a:tcPr/>
                </a:tc>
                <a:tc>
                  <a:txBody>
                    <a:bodyPr/>
                    <a:lstStyle/>
                    <a:p>
                      <a:r>
                        <a:rPr lang="fr-FR" sz="1800" dirty="0" smtClean="0"/>
                        <a:t>Fatima</a:t>
                      </a:r>
                      <a:endParaRPr lang="fr-FR" sz="1800" dirty="0"/>
                    </a:p>
                  </a:txBody>
                  <a:tcPr/>
                </a:tc>
                <a:tc>
                  <a:txBody>
                    <a:bodyPr/>
                    <a:lstStyle/>
                    <a:p>
                      <a:r>
                        <a:rPr lang="fr-FR" sz="1800" dirty="0" err="1" smtClean="0"/>
                        <a:t>Miréréni</a:t>
                      </a:r>
                      <a:endParaRPr lang="fr-FR" sz="1800" dirty="0"/>
                    </a:p>
                  </a:txBody>
                  <a:tcPr/>
                </a:tc>
                <a:tc>
                  <a:txBody>
                    <a:bodyPr/>
                    <a:lstStyle/>
                    <a:p>
                      <a:r>
                        <a:rPr lang="fr-FR" sz="1800" dirty="0" smtClean="0"/>
                        <a:t>Primaire </a:t>
                      </a:r>
                      <a:r>
                        <a:rPr lang="fr-FR" sz="1800" dirty="0" err="1" smtClean="0"/>
                        <a:t>Miréréni</a:t>
                      </a:r>
                      <a:endParaRPr lang="fr-FR" sz="1800" dirty="0"/>
                    </a:p>
                  </a:txBody>
                  <a:tcPr/>
                </a:tc>
                <a:tc>
                  <a:txBody>
                    <a:bodyPr/>
                    <a:lstStyle/>
                    <a:p>
                      <a:r>
                        <a:rPr lang="fr-FR" sz="1800" dirty="0" smtClean="0"/>
                        <a:t>10/03/2014</a:t>
                      </a:r>
                      <a:endParaRPr lang="fr-FR" sz="1800" dirty="0"/>
                    </a:p>
                  </a:txBody>
                  <a:tcPr/>
                </a:tc>
              </a:tr>
              <a:tr h="496893">
                <a:tc>
                  <a:txBody>
                    <a:bodyPr/>
                    <a:lstStyle/>
                    <a:p>
                      <a:r>
                        <a:rPr lang="fr-FR" sz="1800" dirty="0" smtClean="0"/>
                        <a:t>BOURA</a:t>
                      </a:r>
                      <a:endParaRPr lang="fr-FR" sz="1800" dirty="0"/>
                    </a:p>
                  </a:txBody>
                  <a:tcPr/>
                </a:tc>
                <a:tc>
                  <a:txBody>
                    <a:bodyPr/>
                    <a:lstStyle/>
                    <a:p>
                      <a:r>
                        <a:rPr lang="fr-FR" sz="1800" dirty="0" err="1" smtClean="0"/>
                        <a:t>Tadhikiri</a:t>
                      </a:r>
                      <a:endParaRPr lang="fr-FR" sz="1800" dirty="0"/>
                    </a:p>
                  </a:txBody>
                  <a:tcPr/>
                </a:tc>
                <a:tc>
                  <a:txBody>
                    <a:bodyPr/>
                    <a:lstStyle/>
                    <a:p>
                      <a:r>
                        <a:rPr lang="fr-FR" sz="1800" dirty="0" err="1" smtClean="0"/>
                        <a:t>Combani</a:t>
                      </a:r>
                      <a:endParaRPr lang="fr-FR" sz="1800" dirty="0"/>
                    </a:p>
                  </a:txBody>
                  <a:tcPr/>
                </a:tc>
                <a:tc>
                  <a:txBody>
                    <a:bodyPr/>
                    <a:lstStyle/>
                    <a:p>
                      <a:r>
                        <a:rPr lang="fr-FR" sz="1800" dirty="0" smtClean="0"/>
                        <a:t>Primaire T4 </a:t>
                      </a:r>
                      <a:r>
                        <a:rPr lang="fr-FR" sz="1800" dirty="0" err="1" smtClean="0"/>
                        <a:t>Combani</a:t>
                      </a:r>
                      <a:endParaRPr lang="fr-FR" sz="1800" dirty="0"/>
                    </a:p>
                  </a:txBody>
                  <a:tcPr/>
                </a:tc>
                <a:tc>
                  <a:txBody>
                    <a:bodyPr/>
                    <a:lstStyle/>
                    <a:p>
                      <a:r>
                        <a:rPr lang="fr-FR" sz="1800" dirty="0" smtClean="0"/>
                        <a:t>15/07/2014</a:t>
                      </a:r>
                      <a:endParaRPr lang="fr-FR" sz="1800" dirty="0"/>
                    </a:p>
                  </a:txBody>
                  <a:tcPr/>
                </a:tc>
              </a:tr>
              <a:tr h="431801">
                <a:tc>
                  <a:txBody>
                    <a:bodyPr/>
                    <a:lstStyle/>
                    <a:p>
                      <a:r>
                        <a:rPr lang="fr-FR" sz="1800" dirty="0" smtClean="0"/>
                        <a:t>HASSANI</a:t>
                      </a:r>
                      <a:endParaRPr lang="fr-FR" sz="1800" dirty="0"/>
                    </a:p>
                  </a:txBody>
                  <a:tcPr/>
                </a:tc>
                <a:tc>
                  <a:txBody>
                    <a:bodyPr/>
                    <a:lstStyle/>
                    <a:p>
                      <a:r>
                        <a:rPr lang="fr-FR" sz="1800" dirty="0" err="1" smtClean="0"/>
                        <a:t>Zainaba</a:t>
                      </a:r>
                      <a:endParaRPr lang="fr-FR" sz="1800" dirty="0"/>
                    </a:p>
                  </a:txBody>
                  <a:tcPr/>
                </a:tc>
                <a:tc>
                  <a:txBody>
                    <a:bodyPr/>
                    <a:lstStyle/>
                    <a:p>
                      <a:r>
                        <a:rPr lang="fr-FR" sz="1800" dirty="0" err="1" smtClean="0"/>
                        <a:t>Tsingoni</a:t>
                      </a:r>
                      <a:endParaRPr lang="fr-FR" sz="1800" dirty="0"/>
                    </a:p>
                  </a:txBody>
                  <a:tcPr/>
                </a:tc>
                <a:tc>
                  <a:txBody>
                    <a:bodyPr/>
                    <a:lstStyle/>
                    <a:p>
                      <a:r>
                        <a:rPr lang="fr-FR" sz="1800" dirty="0" smtClean="0"/>
                        <a:t>Primaire </a:t>
                      </a:r>
                      <a:r>
                        <a:rPr lang="fr-FR" sz="1800" dirty="0" err="1" smtClean="0"/>
                        <a:t>Hachenoi</a:t>
                      </a:r>
                      <a:endParaRPr lang="fr-FR" sz="1800" dirty="0"/>
                    </a:p>
                  </a:txBody>
                  <a:tcPr/>
                </a:tc>
                <a:tc>
                  <a:txBody>
                    <a:bodyPr/>
                    <a:lstStyle/>
                    <a:p>
                      <a:r>
                        <a:rPr lang="fr-FR" sz="1800" dirty="0" smtClean="0"/>
                        <a:t>01/09/2013</a:t>
                      </a:r>
                      <a:endParaRPr lang="fr-FR" sz="1800" dirty="0"/>
                    </a:p>
                  </a:txBody>
                  <a:tcPr/>
                </a:tc>
              </a:tr>
              <a:tr h="500066">
                <a:tc>
                  <a:txBody>
                    <a:bodyPr/>
                    <a:lstStyle/>
                    <a:p>
                      <a:r>
                        <a:rPr lang="fr-FR" sz="1800" dirty="0" smtClean="0"/>
                        <a:t>MMADI</a:t>
                      </a:r>
                      <a:endParaRPr lang="fr-FR" sz="1800" dirty="0"/>
                    </a:p>
                  </a:txBody>
                  <a:tcPr/>
                </a:tc>
                <a:tc>
                  <a:txBody>
                    <a:bodyPr/>
                    <a:lstStyle/>
                    <a:p>
                      <a:r>
                        <a:rPr lang="fr-FR" sz="1800" dirty="0" err="1" smtClean="0"/>
                        <a:t>Moinaéchat</a:t>
                      </a:r>
                      <a:endParaRPr lang="fr-FR" sz="1800" dirty="0"/>
                    </a:p>
                  </a:txBody>
                  <a:tcPr/>
                </a:tc>
                <a:tc>
                  <a:txBody>
                    <a:bodyPr/>
                    <a:lstStyle/>
                    <a:p>
                      <a:r>
                        <a:rPr lang="fr-FR" sz="1800" dirty="0" err="1" smtClean="0"/>
                        <a:t>Mroalé</a:t>
                      </a:r>
                      <a:endParaRPr lang="fr-FR" sz="1800" dirty="0"/>
                    </a:p>
                  </a:txBody>
                  <a:tcPr/>
                </a:tc>
                <a:tc>
                  <a:txBody>
                    <a:bodyPr/>
                    <a:lstStyle/>
                    <a:p>
                      <a:r>
                        <a:rPr lang="fr-FR" sz="1800" dirty="0" smtClean="0"/>
                        <a:t>Primaire </a:t>
                      </a:r>
                      <a:r>
                        <a:rPr lang="fr-FR" sz="1800" dirty="0" err="1" smtClean="0"/>
                        <a:t>Mroalé</a:t>
                      </a:r>
                      <a:endParaRPr lang="fr-FR" sz="1800" dirty="0"/>
                    </a:p>
                  </a:txBody>
                  <a:tcPr/>
                </a:tc>
                <a:tc>
                  <a:txBody>
                    <a:bodyPr/>
                    <a:lstStyle/>
                    <a:p>
                      <a:r>
                        <a:rPr lang="fr-FR" sz="1800" dirty="0" smtClean="0"/>
                        <a:t>10/09/2012</a:t>
                      </a:r>
                      <a:endParaRPr lang="fr-FR" sz="1800" dirty="0"/>
                    </a:p>
                  </a:txBody>
                  <a:tcPr/>
                </a:tc>
              </a:tr>
              <a:tr h="538366">
                <a:tc>
                  <a:txBody>
                    <a:bodyPr/>
                    <a:lstStyle/>
                    <a:p>
                      <a:r>
                        <a:rPr lang="fr-FR" sz="1800" dirty="0" smtClean="0"/>
                        <a:t>OILI</a:t>
                      </a:r>
                      <a:endParaRPr lang="fr-FR"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dirty="0" err="1" smtClean="0"/>
                        <a:t>Réhéma</a:t>
                      </a:r>
                      <a:endParaRPr lang="fr-FR" sz="1800" dirty="0" smtClean="0"/>
                    </a:p>
                  </a:txBody>
                  <a:tcPr/>
                </a:tc>
                <a:tc>
                  <a:txBody>
                    <a:bodyPr/>
                    <a:lstStyle/>
                    <a:p>
                      <a:r>
                        <a:rPr lang="fr-FR" sz="1800" dirty="0" err="1" smtClean="0"/>
                        <a:t>Tsingoni</a:t>
                      </a:r>
                      <a:endParaRPr lang="fr-FR" sz="1800" dirty="0"/>
                    </a:p>
                  </a:txBody>
                  <a:tcPr/>
                </a:tc>
                <a:tc>
                  <a:txBody>
                    <a:bodyPr/>
                    <a:lstStyle/>
                    <a:p>
                      <a:r>
                        <a:rPr lang="fr-FR" sz="1800" dirty="0" smtClean="0"/>
                        <a:t>Services techniques</a:t>
                      </a:r>
                      <a:endParaRPr lang="fr-FR" sz="1800" dirty="0"/>
                    </a:p>
                  </a:txBody>
                  <a:tcPr/>
                </a:tc>
                <a:tc>
                  <a:txBody>
                    <a:bodyPr/>
                    <a:lstStyle/>
                    <a:p>
                      <a:r>
                        <a:rPr lang="fr-FR" sz="1800" dirty="0" smtClean="0"/>
                        <a:t>27/12/2012</a:t>
                      </a:r>
                      <a:endParaRPr lang="fr-FR" sz="1800" dirty="0"/>
                    </a:p>
                  </a:txBody>
                  <a:tcPr/>
                </a:tc>
              </a:tr>
              <a:tr h="428628">
                <a:tc>
                  <a:txBody>
                    <a:bodyPr/>
                    <a:lstStyle/>
                    <a:p>
                      <a:r>
                        <a:rPr lang="fr-FR" sz="1800" dirty="0" smtClean="0"/>
                        <a:t>SAID</a:t>
                      </a:r>
                      <a:endParaRPr lang="fr-FR" sz="1800" dirty="0"/>
                    </a:p>
                  </a:txBody>
                  <a:tcPr/>
                </a:tc>
                <a:tc>
                  <a:txBody>
                    <a:bodyPr/>
                    <a:lstStyle/>
                    <a:p>
                      <a:r>
                        <a:rPr lang="fr-FR" sz="1800" dirty="0" err="1" smtClean="0"/>
                        <a:t>Echat</a:t>
                      </a:r>
                      <a:endParaRPr lang="fr-FR" sz="1800" dirty="0"/>
                    </a:p>
                  </a:txBody>
                  <a:tcPr/>
                </a:tc>
                <a:tc>
                  <a:txBody>
                    <a:bodyPr/>
                    <a:lstStyle/>
                    <a:p>
                      <a:r>
                        <a:rPr lang="fr-FR" sz="1800" dirty="0" err="1" smtClean="0"/>
                        <a:t>Combani</a:t>
                      </a:r>
                      <a:endParaRPr lang="fr-FR" sz="1800" dirty="0"/>
                    </a:p>
                  </a:txBody>
                  <a:tcPr/>
                </a:tc>
                <a:tc>
                  <a:txBody>
                    <a:bodyPr/>
                    <a:lstStyle/>
                    <a:p>
                      <a:r>
                        <a:rPr lang="fr-FR" sz="1800" dirty="0" smtClean="0"/>
                        <a:t>Primaire T4 </a:t>
                      </a:r>
                      <a:r>
                        <a:rPr lang="fr-FR" sz="1800" dirty="0" err="1" smtClean="0"/>
                        <a:t>Combani</a:t>
                      </a:r>
                      <a:endParaRPr lang="fr-FR" sz="1800" dirty="0"/>
                    </a:p>
                  </a:txBody>
                  <a:tcPr/>
                </a:tc>
                <a:tc>
                  <a:txBody>
                    <a:bodyPr/>
                    <a:lstStyle/>
                    <a:p>
                      <a:r>
                        <a:rPr lang="fr-FR" sz="1800" dirty="0" smtClean="0"/>
                        <a:t>10/09/2012</a:t>
                      </a:r>
                      <a:endParaRPr lang="fr-FR" sz="1800" dirty="0"/>
                    </a:p>
                  </a:txBody>
                  <a:tcPr/>
                </a:tc>
              </a:tr>
            </a:tbl>
          </a:graphicData>
        </a:graphic>
      </p:graphicFrame>
      <p:sp>
        <p:nvSpPr>
          <p:cNvPr id="3" name="Espace réservé du numéro de diapositive 2"/>
          <p:cNvSpPr>
            <a:spLocks noGrp="1"/>
          </p:cNvSpPr>
          <p:nvPr>
            <p:ph type="sldNum" sz="quarter" idx="15"/>
          </p:nvPr>
        </p:nvSpPr>
        <p:spPr/>
        <p:txBody>
          <a:bodyPr/>
          <a:lstStyle/>
          <a:p>
            <a:fld id="{DE7B20A6-7C5E-4C62-B252-BF0FA16D3207}" type="slidenum">
              <a:rPr lang="fr-FR" smtClean="0"/>
              <a:pPr/>
              <a:t>19</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normAutofit fontScale="90000"/>
          </a:bodyPr>
          <a:lstStyle/>
          <a:p>
            <a:r>
              <a:rPr lang="fr-FR" dirty="0" smtClean="0"/>
              <a:t>2 – 8 Femmes de ménage sans poste existant au tableau des effectifs</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56792"/>
            <a:ext cx="8229600" cy="4767808"/>
          </a:xfrm>
          <a:solidFill>
            <a:schemeClr val="accent5">
              <a:lumMod val="60000"/>
              <a:lumOff val="40000"/>
            </a:schemeClr>
          </a:solidFill>
        </p:spPr>
        <p:txBody>
          <a:bodyPr>
            <a:normAutofit/>
          </a:bodyPr>
          <a:lstStyle/>
          <a:p>
            <a:r>
              <a:rPr lang="fr-FR" sz="2200" dirty="0" smtClean="0">
                <a:latin typeface="Arial" pitchFamily="34" charset="0"/>
                <a:cs typeface="Arial" pitchFamily="34" charset="0"/>
              </a:rPr>
              <a:t>RAPPEL</a:t>
            </a:r>
            <a:endParaRPr lang="fr-FR" sz="2200" dirty="0" smtClean="0"/>
          </a:p>
          <a:p>
            <a:pPr algn="just"/>
            <a:r>
              <a:rPr lang="fr-FR" sz="2200" dirty="0" smtClean="0"/>
              <a:t>Le débat d’orientation budgétaire est obligatoire pour les collectivités territoriales de plus de 3 500 habitants (article L.2312-1 du CGCT). Il précède le vote du budget. Ce débat ne donne pas lieu à un vote et il n’a pas de caractère décisionnel.</a:t>
            </a:r>
          </a:p>
          <a:p>
            <a:pPr algn="just"/>
            <a:endParaRPr lang="fr-FR" sz="2200" dirty="0" smtClean="0"/>
          </a:p>
          <a:p>
            <a:pPr algn="just"/>
            <a:r>
              <a:rPr lang="fr-FR" sz="2200" b="1" u="sng" dirty="0" smtClean="0"/>
              <a:t>Les objectifs du DOB</a:t>
            </a:r>
            <a:endParaRPr lang="fr-FR" sz="2200" dirty="0" smtClean="0"/>
          </a:p>
          <a:p>
            <a:pPr algn="just">
              <a:buClr>
                <a:schemeClr val="tx1"/>
              </a:buClr>
              <a:buFont typeface="Wingdings" pitchFamily="2" charset="2"/>
              <a:buChar char="Ø"/>
            </a:pPr>
            <a:r>
              <a:rPr lang="fr-FR" sz="2200" dirty="0" smtClean="0"/>
              <a:t>Présenter le contexte économique national et local</a:t>
            </a:r>
          </a:p>
          <a:p>
            <a:pPr algn="just">
              <a:buClr>
                <a:schemeClr val="tx1"/>
              </a:buClr>
              <a:buFont typeface="Wingdings" pitchFamily="2" charset="2"/>
              <a:buChar char="Ø"/>
            </a:pPr>
            <a:r>
              <a:rPr lang="fr-FR" sz="2200" dirty="0" smtClean="0"/>
              <a:t>Informer les élus sur la situation financière de la collectivité</a:t>
            </a:r>
          </a:p>
          <a:p>
            <a:pPr algn="just">
              <a:buClr>
                <a:schemeClr val="tx1"/>
              </a:buClr>
              <a:buFont typeface="Wingdings" pitchFamily="2" charset="2"/>
              <a:buChar char="Ø"/>
            </a:pPr>
            <a:r>
              <a:rPr lang="fr-FR" sz="2200" dirty="0" smtClean="0"/>
              <a:t>Présenter à l’assemblée délibérante les orientations budgétaires qui préfigurent les priorités qui seront affichées dans le budget primitif</a:t>
            </a:r>
          </a:p>
          <a:p>
            <a:pPr algn="just">
              <a:buClr>
                <a:schemeClr val="tx1"/>
              </a:buClr>
              <a:buFont typeface="Wingdings" pitchFamily="2" charset="2"/>
              <a:buChar char="Ø"/>
            </a:pPr>
            <a:endParaRPr lang="fr-FR" sz="2200" dirty="0" smtClean="0"/>
          </a:p>
          <a:p>
            <a:endParaRPr lang="fr-FR" dirty="0" smtClean="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2</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fontScale="90000"/>
          </a:bodyPr>
          <a:lstStyle/>
          <a:p>
            <a:pPr algn="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
            </a:r>
            <a:br>
              <a:rPr lang="fr-FR" sz="3100" dirty="0" smtClean="0">
                <a:latin typeface="Arial" pitchFamily="34" charset="0"/>
                <a:cs typeface="Arial" pitchFamily="34" charset="0"/>
              </a:rPr>
            </a:br>
            <a:r>
              <a:rPr lang="fr-FR" sz="3100" dirty="0" smtClean="0">
                <a:latin typeface="Arial" pitchFamily="34" charset="0"/>
                <a:cs typeface="Arial" pitchFamily="34" charset="0"/>
              </a:rPr>
              <a:t>Conseil Municipal du 12 avril 2018</a:t>
            </a:r>
            <a:br>
              <a:rPr lang="fr-FR" sz="3100" dirty="0" smtClean="0">
                <a:latin typeface="Arial" pitchFamily="34" charset="0"/>
                <a:cs typeface="Arial" pitchFamily="34" charset="0"/>
              </a:rPr>
            </a:b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642910" y="2071678"/>
          <a:ext cx="8229600" cy="266192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fr-FR" dirty="0" smtClean="0"/>
                        <a:t>Nom</a:t>
                      </a:r>
                      <a:endParaRPr lang="fr-FR" dirty="0"/>
                    </a:p>
                  </a:txBody>
                  <a:tcPr/>
                </a:tc>
                <a:tc>
                  <a:txBody>
                    <a:bodyPr/>
                    <a:lstStyle/>
                    <a:p>
                      <a:r>
                        <a:rPr lang="fr-FR" dirty="0" smtClean="0"/>
                        <a:t>Prénom</a:t>
                      </a:r>
                      <a:endParaRPr lang="fr-FR" dirty="0"/>
                    </a:p>
                  </a:txBody>
                  <a:tcPr/>
                </a:tc>
                <a:tc>
                  <a:txBody>
                    <a:bodyPr/>
                    <a:lstStyle/>
                    <a:p>
                      <a:r>
                        <a:rPr lang="fr-FR" dirty="0" smtClean="0"/>
                        <a:t>Village</a:t>
                      </a:r>
                      <a:endParaRPr lang="fr-FR" dirty="0"/>
                    </a:p>
                  </a:txBody>
                  <a:tcPr/>
                </a:tc>
                <a:tc>
                  <a:txBody>
                    <a:bodyPr/>
                    <a:lstStyle/>
                    <a:p>
                      <a:r>
                        <a:rPr lang="fr-FR" dirty="0" err="1" smtClean="0"/>
                        <a:t>Fontion</a:t>
                      </a:r>
                      <a:r>
                        <a:rPr lang="fr-FR" dirty="0" smtClean="0"/>
                        <a:t>/ </a:t>
                      </a:r>
                      <a:r>
                        <a:rPr lang="fr-FR" dirty="0" err="1" smtClean="0"/>
                        <a:t>Affectaion</a:t>
                      </a:r>
                      <a:endParaRPr lang="fr-FR" dirty="0"/>
                    </a:p>
                  </a:txBody>
                  <a:tcPr/>
                </a:tc>
                <a:tc>
                  <a:txBody>
                    <a:bodyPr/>
                    <a:lstStyle/>
                    <a:p>
                      <a:r>
                        <a:rPr lang="fr-FR" dirty="0" smtClean="0"/>
                        <a:t>Date entrée</a:t>
                      </a:r>
                      <a:endParaRPr lang="fr-FR" dirty="0"/>
                    </a:p>
                  </a:txBody>
                  <a:tcPr/>
                </a:tc>
              </a:tr>
              <a:tr h="370840">
                <a:tc>
                  <a:txBody>
                    <a:bodyPr/>
                    <a:lstStyle/>
                    <a:p>
                      <a:r>
                        <a:rPr lang="fr-FR" dirty="0" smtClean="0"/>
                        <a:t>ABDOU</a:t>
                      </a:r>
                      <a:endParaRPr lang="fr-FR" dirty="0"/>
                    </a:p>
                  </a:txBody>
                  <a:tcPr/>
                </a:tc>
                <a:tc>
                  <a:txBody>
                    <a:bodyPr/>
                    <a:lstStyle/>
                    <a:p>
                      <a:r>
                        <a:rPr lang="fr-FR" dirty="0" err="1" smtClean="0"/>
                        <a:t>Anliati</a:t>
                      </a:r>
                      <a:endParaRPr lang="fr-FR" dirty="0"/>
                    </a:p>
                  </a:txBody>
                  <a:tcPr/>
                </a:tc>
                <a:tc>
                  <a:txBody>
                    <a:bodyPr/>
                    <a:lstStyle/>
                    <a:p>
                      <a:r>
                        <a:rPr lang="fr-FR" dirty="0" err="1" smtClean="0"/>
                        <a:t>Miréréni</a:t>
                      </a:r>
                      <a:endParaRPr lang="fr-FR" dirty="0"/>
                    </a:p>
                  </a:txBody>
                  <a:tcPr/>
                </a:tc>
                <a:tc>
                  <a:txBody>
                    <a:bodyPr/>
                    <a:lstStyle/>
                    <a:p>
                      <a:r>
                        <a:rPr lang="fr-FR" dirty="0" smtClean="0"/>
                        <a:t>Permis de construire</a:t>
                      </a:r>
                      <a:endParaRPr lang="fr-FR" dirty="0"/>
                    </a:p>
                  </a:txBody>
                  <a:tcPr/>
                </a:tc>
                <a:tc>
                  <a:txBody>
                    <a:bodyPr/>
                    <a:lstStyle/>
                    <a:p>
                      <a:r>
                        <a:rPr lang="fr-FR" dirty="0" smtClean="0"/>
                        <a:t>01/08/2015</a:t>
                      </a:r>
                      <a:endParaRPr lang="fr-FR" dirty="0"/>
                    </a:p>
                  </a:txBody>
                  <a:tcPr/>
                </a:tc>
              </a:tr>
              <a:tr h="370840">
                <a:tc>
                  <a:txBody>
                    <a:bodyPr/>
                    <a:lstStyle/>
                    <a:p>
                      <a:r>
                        <a:rPr lang="fr-FR" dirty="0" smtClean="0"/>
                        <a:t>ALI BOINA</a:t>
                      </a:r>
                      <a:endParaRPr lang="fr-FR" dirty="0"/>
                    </a:p>
                  </a:txBody>
                  <a:tcPr/>
                </a:tc>
                <a:tc>
                  <a:txBody>
                    <a:bodyPr/>
                    <a:lstStyle/>
                    <a:p>
                      <a:r>
                        <a:rPr lang="fr-FR" dirty="0" err="1" smtClean="0"/>
                        <a:t>Anfiati</a:t>
                      </a:r>
                      <a:endParaRPr lang="fr-FR" dirty="0"/>
                    </a:p>
                  </a:txBody>
                  <a:tcPr/>
                </a:tc>
                <a:tc>
                  <a:txBody>
                    <a:bodyPr/>
                    <a:lstStyle/>
                    <a:p>
                      <a:r>
                        <a:rPr lang="fr-FR" dirty="0" err="1" smtClean="0"/>
                        <a:t>Tsingoni</a:t>
                      </a:r>
                      <a:endParaRPr lang="fr-FR" dirty="0"/>
                    </a:p>
                  </a:txBody>
                  <a:tcPr/>
                </a:tc>
                <a:tc>
                  <a:txBody>
                    <a:bodyPr/>
                    <a:lstStyle/>
                    <a:p>
                      <a:r>
                        <a:rPr lang="fr-FR" dirty="0" smtClean="0"/>
                        <a:t>Secrétaire mat. </a:t>
                      </a:r>
                      <a:r>
                        <a:rPr lang="fr-FR" dirty="0" err="1" smtClean="0"/>
                        <a:t>Tsingoni</a:t>
                      </a:r>
                      <a:endParaRPr lang="fr-FR" dirty="0"/>
                    </a:p>
                  </a:txBody>
                  <a:tcPr/>
                </a:tc>
                <a:tc>
                  <a:txBody>
                    <a:bodyPr/>
                    <a:lstStyle/>
                    <a:p>
                      <a:r>
                        <a:rPr lang="fr-FR" dirty="0" smtClean="0"/>
                        <a:t>15/07/2013</a:t>
                      </a:r>
                      <a:endParaRPr lang="fr-FR" dirty="0"/>
                    </a:p>
                  </a:txBody>
                  <a:tcPr/>
                </a:tc>
              </a:tr>
              <a:tr h="370840">
                <a:tc>
                  <a:txBody>
                    <a:bodyPr/>
                    <a:lstStyle/>
                    <a:p>
                      <a:r>
                        <a:rPr lang="fr-FR" dirty="0" smtClean="0"/>
                        <a:t>CHAMASSI</a:t>
                      </a:r>
                      <a:endParaRPr lang="fr-FR" dirty="0"/>
                    </a:p>
                  </a:txBody>
                  <a:tcPr/>
                </a:tc>
                <a:tc>
                  <a:txBody>
                    <a:bodyPr/>
                    <a:lstStyle/>
                    <a:p>
                      <a:r>
                        <a:rPr lang="fr-FR" dirty="0" err="1" smtClean="0"/>
                        <a:t>Zabibou</a:t>
                      </a:r>
                      <a:endParaRPr lang="fr-FR" dirty="0"/>
                    </a:p>
                  </a:txBody>
                  <a:tcPr/>
                </a:tc>
                <a:tc>
                  <a:txBody>
                    <a:bodyPr/>
                    <a:lstStyle/>
                    <a:p>
                      <a:r>
                        <a:rPr lang="fr-FR" dirty="0" err="1" smtClean="0"/>
                        <a:t>Tsingoni</a:t>
                      </a:r>
                      <a:endParaRPr lang="fr-FR" dirty="0"/>
                    </a:p>
                  </a:txBody>
                  <a:tcPr/>
                </a:tc>
                <a:tc>
                  <a:txBody>
                    <a:bodyPr/>
                    <a:lstStyle/>
                    <a:p>
                      <a:r>
                        <a:rPr lang="fr-FR" dirty="0" smtClean="0"/>
                        <a:t>CCAS</a:t>
                      </a:r>
                      <a:endParaRPr lang="fr-FR" dirty="0"/>
                    </a:p>
                  </a:txBody>
                  <a:tcPr/>
                </a:tc>
                <a:tc>
                  <a:txBody>
                    <a:bodyPr/>
                    <a:lstStyle/>
                    <a:p>
                      <a:r>
                        <a:rPr lang="fr-FR" dirty="0" smtClean="0"/>
                        <a:t>01/08/2009</a:t>
                      </a:r>
                      <a:endParaRPr lang="fr-FR" dirty="0"/>
                    </a:p>
                  </a:txBody>
                  <a:tcPr/>
                </a:tc>
              </a:tr>
              <a:tr h="370840">
                <a:tc>
                  <a:txBody>
                    <a:bodyPr/>
                    <a:lstStyle/>
                    <a:p>
                      <a:r>
                        <a:rPr lang="fr-FR" dirty="0" smtClean="0"/>
                        <a:t>MADI</a:t>
                      </a:r>
                      <a:endParaRPr lang="fr-FR" dirty="0"/>
                    </a:p>
                  </a:txBody>
                  <a:tcPr/>
                </a:tc>
                <a:tc>
                  <a:txBody>
                    <a:bodyPr/>
                    <a:lstStyle/>
                    <a:p>
                      <a:r>
                        <a:rPr lang="fr-FR" dirty="0" err="1" smtClean="0"/>
                        <a:t>Zaitoune</a:t>
                      </a:r>
                      <a:endParaRPr lang="fr-FR" dirty="0"/>
                    </a:p>
                  </a:txBody>
                  <a:tcPr/>
                </a:tc>
                <a:tc>
                  <a:txBody>
                    <a:bodyPr/>
                    <a:lstStyle/>
                    <a:p>
                      <a:r>
                        <a:rPr lang="fr-FR" dirty="0" err="1" smtClean="0"/>
                        <a:t>Tsingoni</a:t>
                      </a:r>
                      <a:endParaRPr lang="fr-FR" dirty="0"/>
                    </a:p>
                  </a:txBody>
                  <a:tcPr/>
                </a:tc>
                <a:tc>
                  <a:txBody>
                    <a:bodyPr/>
                    <a:lstStyle/>
                    <a:p>
                      <a:r>
                        <a:rPr lang="fr-FR" dirty="0" smtClean="0"/>
                        <a:t>Etat civil</a:t>
                      </a:r>
                      <a:endParaRPr lang="fr-FR" dirty="0"/>
                    </a:p>
                  </a:txBody>
                  <a:tcPr/>
                </a:tc>
                <a:tc>
                  <a:txBody>
                    <a:bodyPr/>
                    <a:lstStyle/>
                    <a:p>
                      <a:r>
                        <a:rPr lang="fr-FR" dirty="0" smtClean="0"/>
                        <a:t>01/04/2016</a:t>
                      </a:r>
                      <a:endParaRPr lang="fr-FR" dirty="0"/>
                    </a:p>
                  </a:txBody>
                  <a:tcPr/>
                </a:tc>
              </a:tr>
            </a:tbl>
          </a:graphicData>
        </a:graphic>
      </p:graphicFrame>
      <p:sp>
        <p:nvSpPr>
          <p:cNvPr id="3" name="Espace réservé du numéro de diapositive 2"/>
          <p:cNvSpPr>
            <a:spLocks noGrp="1"/>
          </p:cNvSpPr>
          <p:nvPr>
            <p:ph type="sldNum" sz="quarter" idx="15"/>
          </p:nvPr>
        </p:nvSpPr>
        <p:spPr/>
        <p:txBody>
          <a:bodyPr/>
          <a:lstStyle/>
          <a:p>
            <a:fld id="{DE7B20A6-7C5E-4C62-B252-BF0FA16D3207}" type="slidenum">
              <a:rPr lang="fr-FR" smtClean="0"/>
              <a:pPr/>
              <a:t>20</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normAutofit fontScale="90000"/>
          </a:bodyPr>
          <a:lstStyle/>
          <a:p>
            <a:r>
              <a:rPr lang="fr-FR" dirty="0" smtClean="0"/>
              <a:t>3 – 4 Agents administratifs sans poste</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500034" y="640080"/>
          <a:ext cx="7643864" cy="6217920"/>
        </p:xfrm>
        <a:graphic>
          <a:graphicData uri="http://schemas.openxmlformats.org/drawingml/2006/table">
            <a:tbl>
              <a:tblPr firstRow="1" bandRow="1">
                <a:tableStyleId>{5C22544A-7EE6-4342-B048-85BDC9FD1C3A}</a:tableStyleId>
              </a:tblPr>
              <a:tblGrid>
                <a:gridCol w="1964036"/>
                <a:gridCol w="1305743"/>
                <a:gridCol w="1147301"/>
                <a:gridCol w="1505832"/>
                <a:gridCol w="1720952"/>
              </a:tblGrid>
              <a:tr h="352988">
                <a:tc>
                  <a:txBody>
                    <a:bodyPr/>
                    <a:lstStyle/>
                    <a:p>
                      <a:r>
                        <a:rPr lang="fr-FR" dirty="0" smtClean="0"/>
                        <a:t>Nom</a:t>
                      </a:r>
                      <a:endParaRPr lang="fr-FR" dirty="0"/>
                    </a:p>
                  </a:txBody>
                  <a:tcPr/>
                </a:tc>
                <a:tc>
                  <a:txBody>
                    <a:bodyPr/>
                    <a:lstStyle/>
                    <a:p>
                      <a:r>
                        <a:rPr lang="fr-FR" dirty="0" smtClean="0"/>
                        <a:t>Prénom</a:t>
                      </a:r>
                      <a:endParaRPr lang="fr-FR" dirty="0"/>
                    </a:p>
                  </a:txBody>
                  <a:tcPr/>
                </a:tc>
                <a:tc>
                  <a:txBody>
                    <a:bodyPr/>
                    <a:lstStyle/>
                    <a:p>
                      <a:r>
                        <a:rPr lang="fr-FR" dirty="0" smtClean="0"/>
                        <a:t>Village</a:t>
                      </a:r>
                      <a:endParaRPr lang="fr-FR" dirty="0"/>
                    </a:p>
                  </a:txBody>
                  <a:tcPr/>
                </a:tc>
                <a:tc>
                  <a:txBody>
                    <a:bodyPr/>
                    <a:lstStyle/>
                    <a:p>
                      <a:r>
                        <a:rPr lang="fr-FR" dirty="0" smtClean="0"/>
                        <a:t>Affectation</a:t>
                      </a:r>
                      <a:endParaRPr lang="fr-FR" dirty="0"/>
                    </a:p>
                  </a:txBody>
                  <a:tcPr/>
                </a:tc>
                <a:tc>
                  <a:txBody>
                    <a:bodyPr/>
                    <a:lstStyle/>
                    <a:p>
                      <a:r>
                        <a:rPr lang="fr-FR" dirty="0" smtClean="0"/>
                        <a:t>Date entrée</a:t>
                      </a:r>
                      <a:endParaRPr lang="fr-FR" dirty="0"/>
                    </a:p>
                  </a:txBody>
                  <a:tcPr/>
                </a:tc>
              </a:tr>
              <a:tr h="352988">
                <a:tc>
                  <a:txBody>
                    <a:bodyPr/>
                    <a:lstStyle/>
                    <a:p>
                      <a:r>
                        <a:rPr lang="fr-FR" dirty="0" smtClean="0"/>
                        <a:t>ATTOUMANI</a:t>
                      </a:r>
                      <a:endParaRPr lang="fr-FR" dirty="0"/>
                    </a:p>
                  </a:txBody>
                  <a:tcPr/>
                </a:tc>
                <a:tc>
                  <a:txBody>
                    <a:bodyPr/>
                    <a:lstStyle/>
                    <a:p>
                      <a:r>
                        <a:rPr lang="fr-FR" dirty="0" err="1" smtClean="0"/>
                        <a:t>Mariama</a:t>
                      </a:r>
                      <a:endParaRPr lang="fr-FR" dirty="0"/>
                    </a:p>
                  </a:txBody>
                  <a:tcPr/>
                </a:tc>
                <a:tc>
                  <a:txBody>
                    <a:bodyPr/>
                    <a:lstStyle/>
                    <a:p>
                      <a:r>
                        <a:rPr lang="fr-FR" dirty="0" err="1" smtClean="0"/>
                        <a:t>Tsingoni</a:t>
                      </a:r>
                      <a:endParaRPr lang="fr-FR" dirty="0"/>
                    </a:p>
                  </a:txBody>
                  <a:tcPr/>
                </a:tc>
                <a:tc>
                  <a:txBody>
                    <a:bodyPr/>
                    <a:lstStyle/>
                    <a:p>
                      <a:r>
                        <a:rPr lang="fr-FR" dirty="0" smtClean="0"/>
                        <a:t>Périscolaire</a:t>
                      </a:r>
                      <a:endParaRPr lang="fr-FR" dirty="0"/>
                    </a:p>
                  </a:txBody>
                  <a:tcPr/>
                </a:tc>
                <a:tc>
                  <a:txBody>
                    <a:bodyPr/>
                    <a:lstStyle/>
                    <a:p>
                      <a:r>
                        <a:rPr lang="fr-FR" dirty="0" smtClean="0"/>
                        <a:t>01/12/2011</a:t>
                      </a:r>
                      <a:endParaRPr lang="fr-FR" dirty="0"/>
                    </a:p>
                  </a:txBody>
                  <a:tcPr/>
                </a:tc>
              </a:tr>
              <a:tr h="617728">
                <a:tc>
                  <a:txBody>
                    <a:bodyPr/>
                    <a:lstStyle/>
                    <a:p>
                      <a:r>
                        <a:rPr lang="fr-FR" dirty="0" smtClean="0"/>
                        <a:t>NABOUHANI</a:t>
                      </a:r>
                      <a:endParaRPr lang="fr-FR" dirty="0"/>
                    </a:p>
                  </a:txBody>
                  <a:tcPr/>
                </a:tc>
                <a:tc>
                  <a:txBody>
                    <a:bodyPr/>
                    <a:lstStyle/>
                    <a:p>
                      <a:r>
                        <a:rPr lang="fr-FR" dirty="0" smtClean="0"/>
                        <a:t>Fatima</a:t>
                      </a:r>
                      <a:endParaRPr lang="fr-FR" dirty="0"/>
                    </a:p>
                  </a:txBody>
                  <a:tcPr/>
                </a:tc>
                <a:tc>
                  <a:txBody>
                    <a:bodyPr/>
                    <a:lstStyle/>
                    <a:p>
                      <a:r>
                        <a:rPr lang="fr-FR" dirty="0" err="1" smtClean="0"/>
                        <a:t>Tsingoni</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Périscolaire</a:t>
                      </a:r>
                    </a:p>
                    <a:p>
                      <a:endParaRPr lang="fr-FR" dirty="0"/>
                    </a:p>
                  </a:txBody>
                  <a:tcPr/>
                </a:tc>
                <a:tc>
                  <a:txBody>
                    <a:bodyPr/>
                    <a:lstStyle/>
                    <a:p>
                      <a:r>
                        <a:rPr lang="fr-FR" dirty="0" smtClean="0"/>
                        <a:t>09/02/2009</a:t>
                      </a:r>
                      <a:endParaRPr lang="fr-FR" dirty="0"/>
                    </a:p>
                  </a:txBody>
                  <a:tcPr/>
                </a:tc>
              </a:tr>
              <a:tr h="617728">
                <a:tc>
                  <a:txBody>
                    <a:bodyPr/>
                    <a:lstStyle/>
                    <a:p>
                      <a:r>
                        <a:rPr lang="fr-FR" dirty="0" smtClean="0"/>
                        <a:t>SAID</a:t>
                      </a:r>
                      <a:endParaRPr lang="fr-FR" dirty="0"/>
                    </a:p>
                  </a:txBody>
                  <a:tcPr/>
                </a:tc>
                <a:tc>
                  <a:txBody>
                    <a:bodyPr/>
                    <a:lstStyle/>
                    <a:p>
                      <a:r>
                        <a:rPr lang="fr-FR" dirty="0" err="1" smtClean="0"/>
                        <a:t>Mariama</a:t>
                      </a:r>
                      <a:endParaRPr lang="fr-FR" dirty="0"/>
                    </a:p>
                  </a:txBody>
                  <a:tcPr/>
                </a:tc>
                <a:tc>
                  <a:txBody>
                    <a:bodyPr/>
                    <a:lstStyle/>
                    <a:p>
                      <a:r>
                        <a:rPr lang="fr-FR" dirty="0" err="1" smtClean="0"/>
                        <a:t>Tsingoni</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Périscolaire</a:t>
                      </a:r>
                    </a:p>
                    <a:p>
                      <a:endParaRPr lang="fr-FR" dirty="0"/>
                    </a:p>
                  </a:txBody>
                  <a:tcPr/>
                </a:tc>
                <a:tc>
                  <a:txBody>
                    <a:bodyPr/>
                    <a:lstStyle/>
                    <a:p>
                      <a:r>
                        <a:rPr lang="fr-FR" dirty="0" smtClean="0"/>
                        <a:t>01/09/2011</a:t>
                      </a:r>
                      <a:endParaRPr lang="fr-FR" dirty="0"/>
                    </a:p>
                  </a:txBody>
                  <a:tcPr/>
                </a:tc>
              </a:tr>
              <a:tr h="617728">
                <a:tc>
                  <a:txBody>
                    <a:bodyPr/>
                    <a:lstStyle/>
                    <a:p>
                      <a:r>
                        <a:rPr lang="fr-FR" dirty="0" smtClean="0"/>
                        <a:t>ISSOUFFOU</a:t>
                      </a:r>
                      <a:endParaRPr lang="fr-FR" dirty="0"/>
                    </a:p>
                  </a:txBody>
                  <a:tcPr/>
                </a:tc>
                <a:tc>
                  <a:txBody>
                    <a:bodyPr/>
                    <a:lstStyle/>
                    <a:p>
                      <a:r>
                        <a:rPr lang="fr-FR" dirty="0" err="1" smtClean="0"/>
                        <a:t>Kouraichia</a:t>
                      </a:r>
                      <a:endParaRPr lang="fr-FR" dirty="0"/>
                    </a:p>
                  </a:txBody>
                  <a:tcPr/>
                </a:tc>
                <a:tc>
                  <a:txBody>
                    <a:bodyPr/>
                    <a:lstStyle/>
                    <a:p>
                      <a:r>
                        <a:rPr lang="fr-FR" dirty="0" err="1" smtClean="0"/>
                        <a:t>Mroalé</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Périscolaire</a:t>
                      </a:r>
                    </a:p>
                    <a:p>
                      <a:endParaRPr lang="fr-FR" dirty="0"/>
                    </a:p>
                  </a:txBody>
                  <a:tcPr/>
                </a:tc>
                <a:tc>
                  <a:txBody>
                    <a:bodyPr/>
                    <a:lstStyle/>
                    <a:p>
                      <a:r>
                        <a:rPr lang="fr-FR" dirty="0" smtClean="0"/>
                        <a:t>26/09/2016</a:t>
                      </a:r>
                      <a:endParaRPr lang="fr-FR" dirty="0"/>
                    </a:p>
                  </a:txBody>
                  <a:tcPr/>
                </a:tc>
              </a:tr>
              <a:tr h="617728">
                <a:tc>
                  <a:txBody>
                    <a:bodyPr/>
                    <a:lstStyle/>
                    <a:p>
                      <a:r>
                        <a:rPr lang="fr-FR" dirty="0" smtClean="0"/>
                        <a:t>MOUEVA</a:t>
                      </a:r>
                      <a:endParaRPr lang="fr-FR" dirty="0"/>
                    </a:p>
                  </a:txBody>
                  <a:tcPr/>
                </a:tc>
                <a:tc>
                  <a:txBody>
                    <a:bodyPr/>
                    <a:lstStyle/>
                    <a:p>
                      <a:r>
                        <a:rPr lang="fr-FR" dirty="0" err="1" smtClean="0"/>
                        <a:t>Chamsia</a:t>
                      </a:r>
                      <a:endParaRPr lang="fr-FR" dirty="0"/>
                    </a:p>
                  </a:txBody>
                  <a:tcPr/>
                </a:tc>
                <a:tc>
                  <a:txBody>
                    <a:bodyPr/>
                    <a:lstStyle/>
                    <a:p>
                      <a:r>
                        <a:rPr lang="fr-FR" dirty="0" err="1" smtClean="0"/>
                        <a:t>Mroalé</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Périscolaire</a:t>
                      </a:r>
                    </a:p>
                    <a:p>
                      <a:endParaRPr lang="fr-FR" dirty="0"/>
                    </a:p>
                  </a:txBody>
                  <a:tcPr/>
                </a:tc>
                <a:tc>
                  <a:txBody>
                    <a:bodyPr/>
                    <a:lstStyle/>
                    <a:p>
                      <a:r>
                        <a:rPr lang="fr-FR" dirty="0" smtClean="0"/>
                        <a:t>15/07/2014</a:t>
                      </a:r>
                      <a:endParaRPr lang="fr-FR" dirty="0"/>
                    </a:p>
                  </a:txBody>
                  <a:tcPr/>
                </a:tc>
              </a:tr>
              <a:tr h="617728">
                <a:tc>
                  <a:txBody>
                    <a:bodyPr/>
                    <a:lstStyle/>
                    <a:p>
                      <a:r>
                        <a:rPr lang="fr-FR" dirty="0" smtClean="0"/>
                        <a:t>SOUF</a:t>
                      </a:r>
                      <a:endParaRPr lang="fr-FR" dirty="0"/>
                    </a:p>
                  </a:txBody>
                  <a:tcPr/>
                </a:tc>
                <a:tc>
                  <a:txBody>
                    <a:bodyPr/>
                    <a:lstStyle/>
                    <a:p>
                      <a:r>
                        <a:rPr lang="fr-FR" dirty="0" smtClean="0"/>
                        <a:t>Fatima</a:t>
                      </a:r>
                      <a:endParaRPr lang="fr-FR" dirty="0"/>
                    </a:p>
                  </a:txBody>
                  <a:tcPr/>
                </a:tc>
                <a:tc>
                  <a:txBody>
                    <a:bodyPr/>
                    <a:lstStyle/>
                    <a:p>
                      <a:r>
                        <a:rPr lang="fr-FR" dirty="0" err="1" smtClean="0"/>
                        <a:t>Tsingoni</a:t>
                      </a:r>
                      <a:endParaRPr lang="fr-FR" dirty="0"/>
                    </a:p>
                  </a:txBody>
                  <a:tcPr/>
                </a:tc>
                <a:tc>
                  <a:txBody>
                    <a:bodyPr/>
                    <a:lstStyle/>
                    <a:p>
                      <a:r>
                        <a:rPr lang="fr-FR" dirty="0" smtClean="0"/>
                        <a:t>ASEM</a:t>
                      </a:r>
                      <a:r>
                        <a:rPr lang="fr-FR" baseline="0" dirty="0" smtClean="0"/>
                        <a:t> </a:t>
                      </a:r>
                      <a:r>
                        <a:rPr lang="fr-FR" baseline="0" dirty="0" err="1" smtClean="0"/>
                        <a:t>Combani</a:t>
                      </a:r>
                      <a:endParaRPr lang="fr-FR" dirty="0"/>
                    </a:p>
                  </a:txBody>
                  <a:tcPr/>
                </a:tc>
                <a:tc>
                  <a:txBody>
                    <a:bodyPr/>
                    <a:lstStyle/>
                    <a:p>
                      <a:r>
                        <a:rPr lang="fr-FR" dirty="0" smtClean="0"/>
                        <a:t>01/04/2008</a:t>
                      </a:r>
                      <a:endParaRPr lang="fr-FR" dirty="0"/>
                    </a:p>
                  </a:txBody>
                  <a:tcPr/>
                </a:tc>
              </a:tr>
              <a:tr h="617728">
                <a:tc>
                  <a:txBody>
                    <a:bodyPr/>
                    <a:lstStyle/>
                    <a:p>
                      <a:r>
                        <a:rPr lang="fr-FR" dirty="0" smtClean="0"/>
                        <a:t>MABOUROUKOU</a:t>
                      </a:r>
                      <a:endParaRPr lang="fr-FR" dirty="0"/>
                    </a:p>
                  </a:txBody>
                  <a:tcPr/>
                </a:tc>
                <a:tc>
                  <a:txBody>
                    <a:bodyPr/>
                    <a:lstStyle/>
                    <a:p>
                      <a:r>
                        <a:rPr lang="fr-FR" dirty="0" err="1" smtClean="0"/>
                        <a:t>Fardi</a:t>
                      </a:r>
                      <a:endParaRPr lang="fr-FR" dirty="0"/>
                    </a:p>
                  </a:txBody>
                  <a:tcPr/>
                </a:tc>
                <a:tc>
                  <a:txBody>
                    <a:bodyPr/>
                    <a:lstStyle/>
                    <a:p>
                      <a:r>
                        <a:rPr lang="fr-FR" dirty="0" err="1" smtClean="0"/>
                        <a:t>Combani</a:t>
                      </a:r>
                      <a:endParaRPr lang="fr-FR" dirty="0"/>
                    </a:p>
                  </a:txBody>
                  <a:tcPr/>
                </a:tc>
                <a:tc>
                  <a:txBody>
                    <a:bodyPr/>
                    <a:lstStyle/>
                    <a:p>
                      <a:r>
                        <a:rPr lang="fr-FR" dirty="0" smtClean="0"/>
                        <a:t>Gardien</a:t>
                      </a:r>
                      <a:endParaRPr lang="fr-FR" dirty="0"/>
                    </a:p>
                  </a:txBody>
                  <a:tcPr/>
                </a:tc>
                <a:tc>
                  <a:txBody>
                    <a:bodyPr/>
                    <a:lstStyle/>
                    <a:p>
                      <a:r>
                        <a:rPr lang="fr-FR" dirty="0" smtClean="0"/>
                        <a:t>03/11/2014</a:t>
                      </a:r>
                      <a:endParaRPr lang="fr-FR" dirty="0"/>
                    </a:p>
                  </a:txBody>
                  <a:tcPr/>
                </a:tc>
              </a:tr>
              <a:tr h="352988">
                <a:tc>
                  <a:txBody>
                    <a:bodyPr/>
                    <a:lstStyle/>
                    <a:p>
                      <a:r>
                        <a:rPr lang="fr-FR" dirty="0" smtClean="0"/>
                        <a:t>MOURANA</a:t>
                      </a:r>
                      <a:endParaRPr lang="fr-FR" dirty="0"/>
                    </a:p>
                  </a:txBody>
                  <a:tcPr/>
                </a:tc>
                <a:tc>
                  <a:txBody>
                    <a:bodyPr/>
                    <a:lstStyle/>
                    <a:p>
                      <a:r>
                        <a:rPr lang="fr-FR" dirty="0" smtClean="0"/>
                        <a:t>Madani</a:t>
                      </a:r>
                      <a:endParaRPr lang="fr-FR" dirty="0"/>
                    </a:p>
                  </a:txBody>
                  <a:tcPr/>
                </a:tc>
                <a:tc>
                  <a:txBody>
                    <a:bodyPr/>
                    <a:lstStyle/>
                    <a:p>
                      <a:r>
                        <a:rPr lang="fr-FR" dirty="0" err="1" smtClean="0"/>
                        <a:t>Miréréni</a:t>
                      </a:r>
                      <a:endParaRPr lang="fr-FR" dirty="0"/>
                    </a:p>
                  </a:txBody>
                  <a:tcPr/>
                </a:tc>
                <a:tc>
                  <a:txBody>
                    <a:bodyPr/>
                    <a:lstStyle/>
                    <a:p>
                      <a:r>
                        <a:rPr lang="fr-FR" dirty="0" smtClean="0"/>
                        <a:t>Gardien</a:t>
                      </a:r>
                      <a:endParaRPr lang="fr-FR" dirty="0"/>
                    </a:p>
                  </a:txBody>
                  <a:tcPr/>
                </a:tc>
                <a:tc>
                  <a:txBody>
                    <a:bodyPr/>
                    <a:lstStyle/>
                    <a:p>
                      <a:r>
                        <a:rPr lang="fr-FR" dirty="0" smtClean="0"/>
                        <a:t>16/02/2015</a:t>
                      </a:r>
                      <a:endParaRPr lang="fr-FR" dirty="0"/>
                    </a:p>
                  </a:txBody>
                  <a:tcPr/>
                </a:tc>
              </a:tr>
              <a:tr h="617728">
                <a:tc>
                  <a:txBody>
                    <a:bodyPr/>
                    <a:lstStyle/>
                    <a:p>
                      <a:r>
                        <a:rPr lang="fr-FR" dirty="0" smtClean="0"/>
                        <a:t>MOUSSA MOUEVA</a:t>
                      </a:r>
                      <a:endParaRPr lang="fr-FR" dirty="0"/>
                    </a:p>
                  </a:txBody>
                  <a:tcPr/>
                </a:tc>
                <a:tc>
                  <a:txBody>
                    <a:bodyPr/>
                    <a:lstStyle/>
                    <a:p>
                      <a:r>
                        <a:rPr lang="fr-FR" dirty="0" err="1" smtClean="0"/>
                        <a:t>Daouda</a:t>
                      </a:r>
                      <a:endParaRPr lang="fr-FR" dirty="0"/>
                    </a:p>
                  </a:txBody>
                  <a:tcPr/>
                </a:tc>
                <a:tc>
                  <a:txBody>
                    <a:bodyPr/>
                    <a:lstStyle/>
                    <a:p>
                      <a:r>
                        <a:rPr lang="fr-FR" dirty="0" err="1" smtClean="0"/>
                        <a:t>Tsingoni</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Gardien</a:t>
                      </a:r>
                    </a:p>
                    <a:p>
                      <a:endParaRPr lang="fr-FR" dirty="0"/>
                    </a:p>
                  </a:txBody>
                  <a:tcPr/>
                </a:tc>
                <a:tc>
                  <a:txBody>
                    <a:bodyPr/>
                    <a:lstStyle/>
                    <a:p>
                      <a:r>
                        <a:rPr lang="fr-FR" dirty="0" smtClean="0"/>
                        <a:t>05/01/2015</a:t>
                      </a:r>
                      <a:endParaRPr lang="fr-FR" dirty="0"/>
                    </a:p>
                  </a:txBody>
                  <a:tcPr/>
                </a:tc>
              </a:tr>
              <a:tr h="617728">
                <a:tc>
                  <a:txBody>
                    <a:bodyPr/>
                    <a:lstStyle/>
                    <a:p>
                      <a:r>
                        <a:rPr lang="fr-FR" dirty="0" smtClean="0"/>
                        <a:t>OILI</a:t>
                      </a:r>
                      <a:endParaRPr lang="fr-FR" dirty="0"/>
                    </a:p>
                  </a:txBody>
                  <a:tcPr/>
                </a:tc>
                <a:tc>
                  <a:txBody>
                    <a:bodyPr/>
                    <a:lstStyle/>
                    <a:p>
                      <a:r>
                        <a:rPr lang="fr-FR" dirty="0" err="1" smtClean="0"/>
                        <a:t>Attoumani</a:t>
                      </a:r>
                      <a:endParaRPr lang="fr-FR" dirty="0"/>
                    </a:p>
                  </a:txBody>
                  <a:tcPr/>
                </a:tc>
                <a:tc>
                  <a:txBody>
                    <a:bodyPr/>
                    <a:lstStyle/>
                    <a:p>
                      <a:r>
                        <a:rPr lang="fr-FR" dirty="0" err="1" smtClean="0"/>
                        <a:t>Miréréni</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Gardien</a:t>
                      </a:r>
                    </a:p>
                    <a:p>
                      <a:endParaRPr lang="fr-FR" dirty="0"/>
                    </a:p>
                  </a:txBody>
                  <a:tcPr/>
                </a:tc>
                <a:tc>
                  <a:txBody>
                    <a:bodyPr/>
                    <a:lstStyle/>
                    <a:p>
                      <a:r>
                        <a:rPr lang="fr-FR" dirty="0" smtClean="0"/>
                        <a:t>23/11/2013</a:t>
                      </a:r>
                      <a:endParaRPr lang="fr-FR" dirty="0"/>
                    </a:p>
                  </a:txBody>
                  <a:tcPr/>
                </a:tc>
              </a:tr>
            </a:tbl>
          </a:graphicData>
        </a:graphic>
      </p:graphicFrame>
      <p:sp>
        <p:nvSpPr>
          <p:cNvPr id="3" name="Espace réservé du numéro de diapositive 2"/>
          <p:cNvSpPr>
            <a:spLocks noGrp="1"/>
          </p:cNvSpPr>
          <p:nvPr>
            <p:ph type="sldNum" sz="quarter" idx="15"/>
          </p:nvPr>
        </p:nvSpPr>
        <p:spPr/>
        <p:txBody>
          <a:bodyPr/>
          <a:lstStyle/>
          <a:p>
            <a:fld id="{DE7B20A6-7C5E-4C62-B252-BF0FA16D3207}" type="slidenum">
              <a:rPr lang="fr-FR" smtClean="0"/>
              <a:pPr/>
              <a:t>21</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a:xfrm>
            <a:off x="457200" y="152400"/>
            <a:ext cx="7829576" cy="561956"/>
          </a:xfrm>
        </p:spPr>
        <p:txBody>
          <a:bodyPr>
            <a:normAutofit fontScale="90000"/>
          </a:bodyPr>
          <a:lstStyle/>
          <a:p>
            <a:r>
              <a:rPr lang="fr-FR" dirty="0" smtClean="0"/>
              <a:t>4 – 10 autres agents sans poste</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Pour les 10 autres agents ci-dessus, il est proposer de procéder dans un 1</a:t>
            </a:r>
            <a:r>
              <a:rPr lang="fr-FR" baseline="30000" dirty="0" smtClean="0"/>
              <a:t>er</a:t>
            </a:r>
            <a:r>
              <a:rPr lang="fr-FR" dirty="0" smtClean="0"/>
              <a:t> temps à la création des postes sans titularisation compte tenu des difficultés financières de la commune.</a:t>
            </a:r>
          </a:p>
          <a:p>
            <a:r>
              <a:rPr lang="fr-FR" dirty="0" smtClean="0"/>
              <a:t>Dans un 2</a:t>
            </a:r>
            <a:r>
              <a:rPr lang="fr-FR" baseline="30000" dirty="0" smtClean="0"/>
              <a:t>ème</a:t>
            </a:r>
            <a:r>
              <a:rPr lang="fr-FR" dirty="0" smtClean="0"/>
              <a:t> temps, au vu des prévisions des départs à la retraite, des recrutements directs pourront être envisagés à partir de 2019.</a:t>
            </a:r>
          </a:p>
          <a:p>
            <a:r>
              <a:rPr lang="fr-FR" dirty="0" smtClean="0"/>
              <a:t>D’autre part, il serait opportun de nommer les agents susceptibles d’être titulariser sur des postes selon les besoins de services de la commune.</a:t>
            </a:r>
            <a:endParaRPr lang="fr-FR" dirty="0"/>
          </a:p>
        </p:txBody>
      </p:sp>
      <p:sp>
        <p:nvSpPr>
          <p:cNvPr id="3" name="Espace réservé du numéro de diapositive 2"/>
          <p:cNvSpPr>
            <a:spLocks noGrp="1"/>
          </p:cNvSpPr>
          <p:nvPr>
            <p:ph type="sldNum" sz="quarter" idx="15"/>
          </p:nvPr>
        </p:nvSpPr>
        <p:spPr/>
        <p:txBody>
          <a:bodyPr/>
          <a:lstStyle/>
          <a:p>
            <a:fld id="{DE7B20A6-7C5E-4C62-B252-BF0FA16D3207}" type="slidenum">
              <a:rPr lang="fr-FR" smtClean="0"/>
              <a:pPr/>
              <a:t>22</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lstStyle/>
          <a:p>
            <a:endParaRPr lang="fr-F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457200" y="1524000"/>
          <a:ext cx="7686700" cy="2905133"/>
        </p:xfrm>
        <a:graphic>
          <a:graphicData uri="http://schemas.openxmlformats.org/drawingml/2006/table">
            <a:tbl>
              <a:tblPr firstRow="1" bandRow="1">
                <a:tableStyleId>{5C22544A-7EE6-4342-B048-85BDC9FD1C3A}</a:tableStyleId>
              </a:tblPr>
              <a:tblGrid>
                <a:gridCol w="1900222"/>
                <a:gridCol w="1285884"/>
                <a:gridCol w="1425914"/>
                <a:gridCol w="1537340"/>
                <a:gridCol w="1537340"/>
              </a:tblGrid>
              <a:tr h="376019">
                <a:tc>
                  <a:txBody>
                    <a:bodyPr/>
                    <a:lstStyle/>
                    <a:p>
                      <a:r>
                        <a:rPr lang="fr-FR" dirty="0" smtClean="0"/>
                        <a:t>Statut</a:t>
                      </a:r>
                      <a:endParaRPr lang="fr-FR" dirty="0"/>
                    </a:p>
                  </a:txBody>
                  <a:tcPr/>
                </a:tc>
                <a:tc>
                  <a:txBody>
                    <a:bodyPr/>
                    <a:lstStyle/>
                    <a:p>
                      <a:r>
                        <a:rPr lang="fr-FR" dirty="0" smtClean="0"/>
                        <a:t>31/03/2015</a:t>
                      </a:r>
                      <a:endParaRPr lang="fr-FR" dirty="0"/>
                    </a:p>
                  </a:txBody>
                  <a:tcPr/>
                </a:tc>
                <a:tc>
                  <a:txBody>
                    <a:bodyPr/>
                    <a:lstStyle/>
                    <a:p>
                      <a:r>
                        <a:rPr lang="fr-FR" dirty="0" smtClean="0"/>
                        <a:t>31/03/2016</a:t>
                      </a:r>
                      <a:endParaRPr lang="fr-FR" dirty="0"/>
                    </a:p>
                  </a:txBody>
                  <a:tcPr/>
                </a:tc>
                <a:tc>
                  <a:txBody>
                    <a:bodyPr/>
                    <a:lstStyle/>
                    <a:p>
                      <a:r>
                        <a:rPr lang="fr-FR" dirty="0" smtClean="0"/>
                        <a:t>31/03/2017</a:t>
                      </a:r>
                      <a:endParaRPr lang="fr-FR" dirty="0"/>
                    </a:p>
                  </a:txBody>
                  <a:tcPr/>
                </a:tc>
                <a:tc>
                  <a:txBody>
                    <a:bodyPr/>
                    <a:lstStyle/>
                    <a:p>
                      <a:r>
                        <a:rPr lang="fr-FR" dirty="0" smtClean="0"/>
                        <a:t>31/03/2018</a:t>
                      </a:r>
                      <a:endParaRPr lang="fr-FR" dirty="0"/>
                    </a:p>
                  </a:txBody>
                  <a:tcPr/>
                </a:tc>
              </a:tr>
              <a:tr h="376019">
                <a:tc>
                  <a:txBody>
                    <a:bodyPr/>
                    <a:lstStyle/>
                    <a:p>
                      <a:r>
                        <a:rPr lang="fr-FR" dirty="0" smtClean="0"/>
                        <a:t>Titulaires</a:t>
                      </a:r>
                      <a:endParaRPr lang="fr-FR" dirty="0"/>
                    </a:p>
                  </a:txBody>
                  <a:tcPr/>
                </a:tc>
                <a:tc>
                  <a:txBody>
                    <a:bodyPr/>
                    <a:lstStyle/>
                    <a:p>
                      <a:pPr algn="ctr"/>
                      <a:r>
                        <a:rPr lang="fr-FR" dirty="0" smtClean="0"/>
                        <a:t>96</a:t>
                      </a:r>
                      <a:endParaRPr lang="fr-FR" dirty="0"/>
                    </a:p>
                  </a:txBody>
                  <a:tcPr/>
                </a:tc>
                <a:tc>
                  <a:txBody>
                    <a:bodyPr/>
                    <a:lstStyle/>
                    <a:p>
                      <a:pPr algn="ctr"/>
                      <a:r>
                        <a:rPr lang="fr-FR" dirty="0" smtClean="0"/>
                        <a:t>127</a:t>
                      </a:r>
                      <a:endParaRPr lang="fr-FR" dirty="0"/>
                    </a:p>
                  </a:txBody>
                  <a:tcPr/>
                </a:tc>
                <a:tc>
                  <a:txBody>
                    <a:bodyPr/>
                    <a:lstStyle/>
                    <a:p>
                      <a:pPr algn="ctr"/>
                      <a:r>
                        <a:rPr lang="fr-FR" dirty="0" smtClean="0"/>
                        <a:t>134</a:t>
                      </a:r>
                      <a:endParaRPr lang="fr-FR" dirty="0"/>
                    </a:p>
                  </a:txBody>
                  <a:tcPr/>
                </a:tc>
                <a:tc>
                  <a:txBody>
                    <a:bodyPr/>
                    <a:lstStyle/>
                    <a:p>
                      <a:pPr algn="ctr"/>
                      <a:r>
                        <a:rPr lang="fr-FR" dirty="0" smtClean="0"/>
                        <a:t>138</a:t>
                      </a:r>
                      <a:endParaRPr lang="fr-FR" dirty="0"/>
                    </a:p>
                  </a:txBody>
                  <a:tcPr/>
                </a:tc>
              </a:tr>
              <a:tr h="376019">
                <a:tc>
                  <a:txBody>
                    <a:bodyPr/>
                    <a:lstStyle/>
                    <a:p>
                      <a:r>
                        <a:rPr lang="fr-FR" dirty="0" smtClean="0"/>
                        <a:t>Stagiaires</a:t>
                      </a:r>
                      <a:endParaRPr lang="fr-FR" dirty="0"/>
                    </a:p>
                  </a:txBody>
                  <a:tcPr/>
                </a:tc>
                <a:tc>
                  <a:txBody>
                    <a:bodyPr/>
                    <a:lstStyle/>
                    <a:p>
                      <a:pPr algn="ctr"/>
                      <a:r>
                        <a:rPr lang="fr-FR" dirty="0" smtClean="0"/>
                        <a:t>31</a:t>
                      </a:r>
                      <a:endParaRPr lang="fr-FR" dirty="0"/>
                    </a:p>
                  </a:txBody>
                  <a:tcPr/>
                </a:tc>
                <a:tc>
                  <a:txBody>
                    <a:bodyPr/>
                    <a:lstStyle/>
                    <a:p>
                      <a:pPr algn="ctr"/>
                      <a:r>
                        <a:rPr lang="fr-FR" dirty="0" smtClean="0"/>
                        <a:t>17</a:t>
                      </a:r>
                      <a:endParaRPr lang="fr-FR" dirty="0"/>
                    </a:p>
                  </a:txBody>
                  <a:tcPr/>
                </a:tc>
                <a:tc>
                  <a:txBody>
                    <a:bodyPr/>
                    <a:lstStyle/>
                    <a:p>
                      <a:pPr algn="ctr"/>
                      <a:r>
                        <a:rPr lang="fr-FR" dirty="0" smtClean="0"/>
                        <a:t>8</a:t>
                      </a:r>
                      <a:endParaRPr lang="fr-FR" dirty="0"/>
                    </a:p>
                  </a:txBody>
                  <a:tcPr/>
                </a:tc>
                <a:tc>
                  <a:txBody>
                    <a:bodyPr/>
                    <a:lstStyle/>
                    <a:p>
                      <a:pPr algn="ctr"/>
                      <a:r>
                        <a:rPr lang="fr-FR" dirty="0" smtClean="0"/>
                        <a:t>3</a:t>
                      </a:r>
                      <a:endParaRPr lang="fr-FR" dirty="0"/>
                    </a:p>
                  </a:txBody>
                  <a:tcPr/>
                </a:tc>
              </a:tr>
              <a:tr h="376019">
                <a:tc>
                  <a:txBody>
                    <a:bodyPr/>
                    <a:lstStyle/>
                    <a:p>
                      <a:r>
                        <a:rPr lang="fr-FR" dirty="0" smtClean="0"/>
                        <a:t>Non titulaires</a:t>
                      </a:r>
                      <a:endParaRPr lang="fr-FR" dirty="0"/>
                    </a:p>
                  </a:txBody>
                  <a:tcPr/>
                </a:tc>
                <a:tc>
                  <a:txBody>
                    <a:bodyPr/>
                    <a:lstStyle/>
                    <a:p>
                      <a:pPr algn="ctr"/>
                      <a:r>
                        <a:rPr lang="fr-FR" dirty="0" smtClean="0"/>
                        <a:t>25</a:t>
                      </a:r>
                      <a:endParaRPr lang="fr-FR" dirty="0"/>
                    </a:p>
                  </a:txBody>
                  <a:tcPr/>
                </a:tc>
                <a:tc>
                  <a:txBody>
                    <a:bodyPr/>
                    <a:lstStyle/>
                    <a:p>
                      <a:pPr algn="ctr"/>
                      <a:r>
                        <a:rPr lang="fr-FR" dirty="0" smtClean="0"/>
                        <a:t>44</a:t>
                      </a:r>
                      <a:endParaRPr lang="fr-FR" dirty="0"/>
                    </a:p>
                  </a:txBody>
                  <a:tcPr/>
                </a:tc>
                <a:tc>
                  <a:txBody>
                    <a:bodyPr/>
                    <a:lstStyle/>
                    <a:p>
                      <a:pPr algn="ctr"/>
                      <a:r>
                        <a:rPr lang="fr-FR" dirty="0" smtClean="0"/>
                        <a:t>62</a:t>
                      </a:r>
                      <a:endParaRPr lang="fr-FR" dirty="0"/>
                    </a:p>
                  </a:txBody>
                  <a:tcPr/>
                </a:tc>
                <a:tc>
                  <a:txBody>
                    <a:bodyPr/>
                    <a:lstStyle/>
                    <a:p>
                      <a:pPr algn="ctr"/>
                      <a:r>
                        <a:rPr lang="fr-FR" dirty="0" smtClean="0"/>
                        <a:t>103</a:t>
                      </a:r>
                      <a:endParaRPr lang="fr-FR" dirty="0"/>
                    </a:p>
                  </a:txBody>
                  <a:tcPr/>
                </a:tc>
              </a:tr>
              <a:tr h="649019">
                <a:tc>
                  <a:txBody>
                    <a:bodyPr/>
                    <a:lstStyle/>
                    <a:p>
                      <a:r>
                        <a:rPr lang="fr-FR" dirty="0" smtClean="0"/>
                        <a:t>Emplois d’avenir</a:t>
                      </a:r>
                      <a:endParaRPr lang="fr-FR" dirty="0"/>
                    </a:p>
                  </a:txBody>
                  <a:tcPr/>
                </a:tc>
                <a:tc>
                  <a:txBody>
                    <a:bodyPr/>
                    <a:lstStyle/>
                    <a:p>
                      <a:pPr algn="ctr"/>
                      <a:r>
                        <a:rPr lang="fr-FR" dirty="0" smtClean="0"/>
                        <a:t>5</a:t>
                      </a:r>
                      <a:endParaRPr lang="fr-FR" dirty="0"/>
                    </a:p>
                  </a:txBody>
                  <a:tcPr/>
                </a:tc>
                <a:tc>
                  <a:txBody>
                    <a:bodyPr/>
                    <a:lstStyle/>
                    <a:p>
                      <a:pPr algn="ctr"/>
                      <a:r>
                        <a:rPr lang="fr-FR" dirty="0" smtClean="0"/>
                        <a:t>7</a:t>
                      </a:r>
                      <a:endParaRPr lang="fr-FR" dirty="0"/>
                    </a:p>
                  </a:txBody>
                  <a:tcPr/>
                </a:tc>
                <a:tc>
                  <a:txBody>
                    <a:bodyPr/>
                    <a:lstStyle/>
                    <a:p>
                      <a:pPr algn="ctr"/>
                      <a:r>
                        <a:rPr lang="fr-FR" dirty="0" smtClean="0"/>
                        <a:t>7</a:t>
                      </a:r>
                      <a:endParaRPr lang="fr-FR" dirty="0"/>
                    </a:p>
                  </a:txBody>
                  <a:tcPr/>
                </a:tc>
                <a:tc>
                  <a:txBody>
                    <a:bodyPr/>
                    <a:lstStyle/>
                    <a:p>
                      <a:pPr algn="ctr"/>
                      <a:r>
                        <a:rPr lang="fr-FR" dirty="0" smtClean="0"/>
                        <a:t>5</a:t>
                      </a:r>
                      <a:endParaRPr lang="fr-FR" dirty="0"/>
                    </a:p>
                  </a:txBody>
                  <a:tcPr/>
                </a:tc>
              </a:tr>
              <a:tr h="376019">
                <a:tc>
                  <a:txBody>
                    <a:bodyPr/>
                    <a:lstStyle/>
                    <a:p>
                      <a:r>
                        <a:rPr lang="fr-FR" dirty="0" smtClean="0"/>
                        <a:t>CUI</a:t>
                      </a:r>
                      <a:endParaRPr lang="fr-FR" dirty="0"/>
                    </a:p>
                  </a:txBody>
                  <a:tcPr/>
                </a:tc>
                <a:tc>
                  <a:txBody>
                    <a:bodyPr/>
                    <a:lstStyle/>
                    <a:p>
                      <a:pPr algn="ctr"/>
                      <a:r>
                        <a:rPr lang="fr-FR" dirty="0" smtClean="0"/>
                        <a:t>72</a:t>
                      </a:r>
                      <a:endParaRPr lang="fr-FR" dirty="0"/>
                    </a:p>
                  </a:txBody>
                  <a:tcPr/>
                </a:tc>
                <a:tc>
                  <a:txBody>
                    <a:bodyPr/>
                    <a:lstStyle/>
                    <a:p>
                      <a:pPr algn="ctr"/>
                      <a:r>
                        <a:rPr lang="fr-FR" dirty="0" smtClean="0"/>
                        <a:t>133</a:t>
                      </a:r>
                      <a:endParaRPr lang="fr-FR" dirty="0"/>
                    </a:p>
                  </a:txBody>
                  <a:tcPr/>
                </a:tc>
                <a:tc>
                  <a:txBody>
                    <a:bodyPr/>
                    <a:lstStyle/>
                    <a:p>
                      <a:pPr algn="ctr"/>
                      <a:r>
                        <a:rPr lang="fr-FR" dirty="0" smtClean="0"/>
                        <a:t>120</a:t>
                      </a:r>
                      <a:endParaRPr lang="fr-FR" dirty="0"/>
                    </a:p>
                  </a:txBody>
                  <a:tcPr/>
                </a:tc>
                <a:tc>
                  <a:txBody>
                    <a:bodyPr/>
                    <a:lstStyle/>
                    <a:p>
                      <a:pPr algn="ctr"/>
                      <a:r>
                        <a:rPr lang="fr-FR" dirty="0" smtClean="0"/>
                        <a:t>52</a:t>
                      </a:r>
                      <a:endParaRPr lang="fr-FR" dirty="0"/>
                    </a:p>
                  </a:txBody>
                  <a:tcPr/>
                </a:tc>
              </a:tr>
              <a:tr h="376019">
                <a:tc>
                  <a:txBody>
                    <a:bodyPr/>
                    <a:lstStyle/>
                    <a:p>
                      <a:r>
                        <a:rPr lang="fr-FR" b="1" dirty="0" smtClean="0">
                          <a:solidFill>
                            <a:schemeClr val="accent2">
                              <a:lumMod val="50000"/>
                            </a:schemeClr>
                          </a:solidFill>
                        </a:rPr>
                        <a:t>Total</a:t>
                      </a:r>
                      <a:endParaRPr lang="fr-FR" b="1" dirty="0">
                        <a:solidFill>
                          <a:schemeClr val="accent2">
                            <a:lumMod val="50000"/>
                          </a:schemeClr>
                        </a:solidFill>
                      </a:endParaRPr>
                    </a:p>
                  </a:txBody>
                  <a:tcPr/>
                </a:tc>
                <a:tc>
                  <a:txBody>
                    <a:bodyPr/>
                    <a:lstStyle/>
                    <a:p>
                      <a:pPr algn="ctr"/>
                      <a:r>
                        <a:rPr lang="fr-FR" b="1" dirty="0" smtClean="0">
                          <a:solidFill>
                            <a:schemeClr val="accent2">
                              <a:lumMod val="50000"/>
                            </a:schemeClr>
                          </a:solidFill>
                        </a:rPr>
                        <a:t>229</a:t>
                      </a:r>
                      <a:endParaRPr lang="fr-FR" b="1" dirty="0">
                        <a:solidFill>
                          <a:schemeClr val="accent2">
                            <a:lumMod val="50000"/>
                          </a:schemeClr>
                        </a:solidFill>
                      </a:endParaRPr>
                    </a:p>
                  </a:txBody>
                  <a:tcPr/>
                </a:tc>
                <a:tc>
                  <a:txBody>
                    <a:bodyPr/>
                    <a:lstStyle/>
                    <a:p>
                      <a:pPr algn="ctr"/>
                      <a:r>
                        <a:rPr lang="fr-FR" b="1" dirty="0" smtClean="0">
                          <a:solidFill>
                            <a:schemeClr val="accent2">
                              <a:lumMod val="50000"/>
                            </a:schemeClr>
                          </a:solidFill>
                        </a:rPr>
                        <a:t>328</a:t>
                      </a:r>
                      <a:endParaRPr lang="fr-FR" b="1" dirty="0">
                        <a:solidFill>
                          <a:schemeClr val="accent2">
                            <a:lumMod val="50000"/>
                          </a:schemeClr>
                        </a:solidFill>
                      </a:endParaRPr>
                    </a:p>
                  </a:txBody>
                  <a:tcPr/>
                </a:tc>
                <a:tc>
                  <a:txBody>
                    <a:bodyPr/>
                    <a:lstStyle/>
                    <a:p>
                      <a:pPr algn="ctr"/>
                      <a:r>
                        <a:rPr lang="fr-FR" b="1" dirty="0" smtClean="0">
                          <a:solidFill>
                            <a:schemeClr val="accent2">
                              <a:lumMod val="50000"/>
                            </a:schemeClr>
                          </a:solidFill>
                        </a:rPr>
                        <a:t>331</a:t>
                      </a:r>
                      <a:endParaRPr lang="fr-FR" b="1" dirty="0">
                        <a:solidFill>
                          <a:schemeClr val="accent2">
                            <a:lumMod val="50000"/>
                          </a:schemeClr>
                        </a:solidFill>
                      </a:endParaRPr>
                    </a:p>
                  </a:txBody>
                  <a:tcPr/>
                </a:tc>
                <a:tc>
                  <a:txBody>
                    <a:bodyPr/>
                    <a:lstStyle/>
                    <a:p>
                      <a:pPr algn="ctr"/>
                      <a:r>
                        <a:rPr lang="fr-FR" b="1" dirty="0" smtClean="0">
                          <a:solidFill>
                            <a:schemeClr val="accent2">
                              <a:lumMod val="50000"/>
                            </a:schemeClr>
                          </a:solidFill>
                        </a:rPr>
                        <a:t>301</a:t>
                      </a:r>
                      <a:endParaRPr lang="fr-FR" b="1" dirty="0">
                        <a:solidFill>
                          <a:schemeClr val="accent2">
                            <a:lumMod val="50000"/>
                          </a:schemeClr>
                        </a:solidFill>
                      </a:endParaRPr>
                    </a:p>
                  </a:txBody>
                  <a:tcPr/>
                </a:tc>
              </a:tr>
            </a:tbl>
          </a:graphicData>
        </a:graphic>
      </p:graphicFrame>
      <p:sp>
        <p:nvSpPr>
          <p:cNvPr id="3" name="Espace réservé du numéro de diapositive 2"/>
          <p:cNvSpPr>
            <a:spLocks noGrp="1"/>
          </p:cNvSpPr>
          <p:nvPr>
            <p:ph type="sldNum" sz="quarter" idx="15"/>
          </p:nvPr>
        </p:nvSpPr>
        <p:spPr/>
        <p:txBody>
          <a:bodyPr/>
          <a:lstStyle/>
          <a:p>
            <a:fld id="{DE7B20A6-7C5E-4C62-B252-BF0FA16D3207}" type="slidenum">
              <a:rPr lang="fr-FR" smtClean="0"/>
              <a:pPr/>
              <a:t>23</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lstStyle/>
          <a:p>
            <a:r>
              <a:rPr lang="fr-FR" dirty="0" smtClean="0"/>
              <a:t>Structure des effectifs</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457200" y="1524000"/>
          <a:ext cx="8229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3" name="Espace réservé du numéro de diapositive 2"/>
          <p:cNvSpPr>
            <a:spLocks noGrp="1"/>
          </p:cNvSpPr>
          <p:nvPr>
            <p:ph type="sldNum" sz="quarter" idx="15"/>
          </p:nvPr>
        </p:nvSpPr>
        <p:spPr/>
        <p:txBody>
          <a:bodyPr/>
          <a:lstStyle/>
          <a:p>
            <a:fld id="{DE7B20A6-7C5E-4C62-B252-BF0FA16D3207}" type="slidenum">
              <a:rPr lang="fr-FR" smtClean="0"/>
              <a:pPr/>
              <a:t>24</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lstStyle/>
          <a:p>
            <a:pPr algn="ctr"/>
            <a:r>
              <a:rPr lang="fr-FR" dirty="0" smtClean="0"/>
              <a:t>Structure des effectifs</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2000232" y="2143116"/>
          <a:ext cx="5400684" cy="2000264"/>
        </p:xfrm>
        <a:graphic>
          <a:graphicData uri="http://schemas.openxmlformats.org/drawingml/2006/table">
            <a:tbl>
              <a:tblPr firstRow="1" bandRow="1">
                <a:tableStyleId>{5C22544A-7EE6-4342-B048-85BDC9FD1C3A}</a:tableStyleId>
              </a:tblPr>
              <a:tblGrid>
                <a:gridCol w="2700342"/>
                <a:gridCol w="2700342"/>
              </a:tblGrid>
              <a:tr h="500066">
                <a:tc>
                  <a:txBody>
                    <a:bodyPr/>
                    <a:lstStyle/>
                    <a:p>
                      <a:r>
                        <a:rPr lang="fr-FR" dirty="0" smtClean="0"/>
                        <a:t>Fonctionnaire </a:t>
                      </a:r>
                      <a:r>
                        <a:rPr lang="fr-FR" dirty="0" err="1" smtClean="0"/>
                        <a:t>catg</a:t>
                      </a:r>
                      <a:r>
                        <a:rPr lang="fr-FR" dirty="0" smtClean="0"/>
                        <a:t> A</a:t>
                      </a:r>
                      <a:endParaRPr lang="fr-FR" dirty="0"/>
                    </a:p>
                  </a:txBody>
                  <a:tcPr/>
                </a:tc>
                <a:tc>
                  <a:txBody>
                    <a:bodyPr/>
                    <a:lstStyle/>
                    <a:p>
                      <a:pPr algn="ctr"/>
                      <a:r>
                        <a:rPr lang="fr-FR" dirty="0" smtClean="0"/>
                        <a:t>10</a:t>
                      </a:r>
                      <a:endParaRPr lang="fr-FR" dirty="0"/>
                    </a:p>
                  </a:txBody>
                  <a:tcPr/>
                </a:tc>
              </a:tr>
              <a:tr h="500066">
                <a:tc>
                  <a:txBody>
                    <a:bodyPr/>
                    <a:lstStyle/>
                    <a:p>
                      <a:r>
                        <a:rPr lang="fr-FR" dirty="0" smtClean="0"/>
                        <a:t>Fonctionnaire </a:t>
                      </a:r>
                      <a:r>
                        <a:rPr lang="fr-FR" dirty="0" err="1" smtClean="0"/>
                        <a:t>catg</a:t>
                      </a:r>
                      <a:r>
                        <a:rPr lang="fr-FR" dirty="0" smtClean="0"/>
                        <a:t> B</a:t>
                      </a:r>
                      <a:endParaRPr lang="fr-FR" dirty="0"/>
                    </a:p>
                  </a:txBody>
                  <a:tcPr/>
                </a:tc>
                <a:tc>
                  <a:txBody>
                    <a:bodyPr/>
                    <a:lstStyle/>
                    <a:p>
                      <a:pPr algn="ctr"/>
                      <a:r>
                        <a:rPr lang="fr-FR" dirty="0" smtClean="0"/>
                        <a:t>4</a:t>
                      </a:r>
                      <a:endParaRPr lang="fr-FR" dirty="0"/>
                    </a:p>
                  </a:txBody>
                  <a:tcPr/>
                </a:tc>
              </a:tr>
              <a:tr h="500066">
                <a:tc>
                  <a:txBody>
                    <a:bodyPr/>
                    <a:lstStyle/>
                    <a:p>
                      <a:r>
                        <a:rPr lang="fr-FR" dirty="0" smtClean="0"/>
                        <a:t>Fonctionnaire </a:t>
                      </a:r>
                      <a:r>
                        <a:rPr lang="fr-FR" dirty="0" err="1" smtClean="0"/>
                        <a:t>catg</a:t>
                      </a:r>
                      <a:r>
                        <a:rPr lang="fr-FR" dirty="0" smtClean="0"/>
                        <a:t> C</a:t>
                      </a:r>
                      <a:endParaRPr lang="fr-FR" dirty="0"/>
                    </a:p>
                  </a:txBody>
                  <a:tcPr/>
                </a:tc>
                <a:tc>
                  <a:txBody>
                    <a:bodyPr/>
                    <a:lstStyle/>
                    <a:p>
                      <a:pPr algn="ctr"/>
                      <a:r>
                        <a:rPr lang="fr-FR" dirty="0" smtClean="0"/>
                        <a:t>127</a:t>
                      </a:r>
                      <a:endParaRPr lang="fr-FR" dirty="0"/>
                    </a:p>
                  </a:txBody>
                  <a:tcPr/>
                </a:tc>
              </a:tr>
              <a:tr h="500066">
                <a:tc>
                  <a:txBody>
                    <a:bodyPr/>
                    <a:lstStyle/>
                    <a:p>
                      <a:r>
                        <a:rPr lang="fr-FR" b="1" dirty="0" smtClean="0">
                          <a:solidFill>
                            <a:schemeClr val="accent2">
                              <a:lumMod val="50000"/>
                            </a:schemeClr>
                          </a:solidFill>
                        </a:rPr>
                        <a:t>Total</a:t>
                      </a:r>
                      <a:endParaRPr lang="fr-FR" b="1" dirty="0">
                        <a:solidFill>
                          <a:schemeClr val="accent2">
                            <a:lumMod val="50000"/>
                          </a:schemeClr>
                        </a:solidFill>
                      </a:endParaRPr>
                    </a:p>
                  </a:txBody>
                  <a:tcPr/>
                </a:tc>
                <a:tc>
                  <a:txBody>
                    <a:bodyPr/>
                    <a:lstStyle/>
                    <a:p>
                      <a:pPr algn="ctr"/>
                      <a:r>
                        <a:rPr lang="fr-FR" b="1" dirty="0" smtClean="0">
                          <a:solidFill>
                            <a:schemeClr val="accent2">
                              <a:lumMod val="50000"/>
                            </a:schemeClr>
                          </a:solidFill>
                        </a:rPr>
                        <a:t>141</a:t>
                      </a:r>
                      <a:endParaRPr lang="fr-FR" b="1" dirty="0">
                        <a:solidFill>
                          <a:schemeClr val="accent2">
                            <a:lumMod val="50000"/>
                          </a:schemeClr>
                        </a:solidFill>
                      </a:endParaRPr>
                    </a:p>
                  </a:txBody>
                  <a:tcPr/>
                </a:tc>
              </a:tr>
            </a:tbl>
          </a:graphicData>
        </a:graphic>
      </p:graphicFrame>
      <p:sp>
        <p:nvSpPr>
          <p:cNvPr id="3" name="Espace réservé du numéro de diapositive 2"/>
          <p:cNvSpPr>
            <a:spLocks noGrp="1"/>
          </p:cNvSpPr>
          <p:nvPr>
            <p:ph type="sldNum" sz="quarter" idx="15"/>
          </p:nvPr>
        </p:nvSpPr>
        <p:spPr/>
        <p:txBody>
          <a:bodyPr/>
          <a:lstStyle/>
          <a:p>
            <a:fld id="{DE7B20A6-7C5E-4C62-B252-BF0FA16D3207}" type="slidenum">
              <a:rPr lang="fr-FR" smtClean="0"/>
              <a:pPr/>
              <a:t>25</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normAutofit fontScale="90000"/>
          </a:bodyPr>
          <a:lstStyle/>
          <a:p>
            <a:r>
              <a:rPr lang="fr-FR" dirty="0" smtClean="0"/>
              <a:t>Structuration des fonctionnaires </a:t>
            </a:r>
            <a:br>
              <a:rPr lang="fr-FR" dirty="0" smtClean="0"/>
            </a:br>
            <a:r>
              <a:rPr lang="fr-FR" dirty="0" smtClean="0"/>
              <a:t>par catégorie</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457200" y="1524000"/>
          <a:ext cx="8229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3" name="Espace réservé du numéro de diapositive 2"/>
          <p:cNvSpPr>
            <a:spLocks noGrp="1"/>
          </p:cNvSpPr>
          <p:nvPr>
            <p:ph type="sldNum" sz="quarter" idx="15"/>
          </p:nvPr>
        </p:nvSpPr>
        <p:spPr/>
        <p:txBody>
          <a:bodyPr/>
          <a:lstStyle/>
          <a:p>
            <a:fld id="{DE7B20A6-7C5E-4C62-B252-BF0FA16D3207}" type="slidenum">
              <a:rPr lang="fr-FR" smtClean="0"/>
              <a:pPr/>
              <a:t>26</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normAutofit fontScale="90000"/>
          </a:bodyPr>
          <a:lstStyle/>
          <a:p>
            <a:pPr algn="ctr"/>
            <a:r>
              <a:rPr lang="fr-FR" dirty="0" smtClean="0"/>
              <a:t>Structuration des fonctionnaires           par catégorie</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428596" y="2285992"/>
          <a:ext cx="8229599" cy="2123440"/>
        </p:xfrm>
        <a:graphic>
          <a:graphicData uri="http://schemas.openxmlformats.org/drawingml/2006/table">
            <a:tbl>
              <a:tblPr firstRow="1" bandRow="1">
                <a:tableStyleId>{5C22544A-7EE6-4342-B048-85BDC9FD1C3A}</a:tableStyleId>
              </a:tblPr>
              <a:tblGrid>
                <a:gridCol w="900090"/>
                <a:gridCol w="1714512"/>
                <a:gridCol w="1357322"/>
                <a:gridCol w="1071570"/>
                <a:gridCol w="1071570"/>
                <a:gridCol w="1357322"/>
                <a:gridCol w="757213"/>
              </a:tblGrid>
              <a:tr h="370840">
                <a:tc>
                  <a:txBody>
                    <a:bodyPr/>
                    <a:lstStyle/>
                    <a:p>
                      <a:r>
                        <a:rPr lang="fr-FR" dirty="0" smtClean="0"/>
                        <a:t>Filière</a:t>
                      </a:r>
                      <a:endParaRPr lang="fr-FR" dirty="0"/>
                    </a:p>
                  </a:txBody>
                  <a:tcPr/>
                </a:tc>
                <a:tc>
                  <a:txBody>
                    <a:bodyPr/>
                    <a:lstStyle/>
                    <a:p>
                      <a:r>
                        <a:rPr lang="fr-FR" dirty="0" smtClean="0"/>
                        <a:t>Administratif</a:t>
                      </a:r>
                      <a:endParaRPr lang="fr-FR" dirty="0"/>
                    </a:p>
                  </a:txBody>
                  <a:tcPr/>
                </a:tc>
                <a:tc>
                  <a:txBody>
                    <a:bodyPr/>
                    <a:lstStyle/>
                    <a:p>
                      <a:r>
                        <a:rPr lang="fr-FR" dirty="0" smtClean="0"/>
                        <a:t>Technique</a:t>
                      </a:r>
                      <a:endParaRPr lang="fr-FR" dirty="0"/>
                    </a:p>
                  </a:txBody>
                  <a:tcPr/>
                </a:tc>
                <a:tc>
                  <a:txBody>
                    <a:bodyPr/>
                    <a:lstStyle/>
                    <a:p>
                      <a:r>
                        <a:rPr lang="fr-FR" dirty="0" smtClean="0"/>
                        <a:t>Sociale (</a:t>
                      </a:r>
                      <a:r>
                        <a:rPr lang="fr-FR" dirty="0" err="1" smtClean="0"/>
                        <a:t>Atsem</a:t>
                      </a:r>
                      <a:r>
                        <a:rPr lang="fr-FR" dirty="0" smtClean="0"/>
                        <a:t>)</a:t>
                      </a:r>
                      <a:endParaRPr lang="fr-FR" dirty="0"/>
                    </a:p>
                  </a:txBody>
                  <a:tcPr/>
                </a:tc>
                <a:tc>
                  <a:txBody>
                    <a:bodyPr/>
                    <a:lstStyle/>
                    <a:p>
                      <a:r>
                        <a:rPr lang="fr-FR" dirty="0" smtClean="0"/>
                        <a:t>Sécurité PM</a:t>
                      </a:r>
                      <a:endParaRPr lang="fr-FR" dirty="0"/>
                    </a:p>
                  </a:txBody>
                  <a:tcPr/>
                </a:tc>
                <a:tc>
                  <a:txBody>
                    <a:bodyPr/>
                    <a:lstStyle/>
                    <a:p>
                      <a:r>
                        <a:rPr lang="fr-FR" dirty="0" smtClean="0"/>
                        <a:t>Animation</a:t>
                      </a:r>
                      <a:endParaRPr lang="fr-FR" dirty="0"/>
                    </a:p>
                  </a:txBody>
                  <a:tcPr/>
                </a:tc>
                <a:tc>
                  <a:txBody>
                    <a:bodyPr/>
                    <a:lstStyle/>
                    <a:p>
                      <a:r>
                        <a:rPr lang="fr-FR" dirty="0" smtClean="0"/>
                        <a:t>Total</a:t>
                      </a:r>
                      <a:endParaRPr lang="fr-FR" dirty="0"/>
                    </a:p>
                  </a:txBody>
                  <a:tcPr/>
                </a:tc>
              </a:tr>
              <a:tr h="370840">
                <a:tc>
                  <a:txBody>
                    <a:bodyPr/>
                    <a:lstStyle/>
                    <a:p>
                      <a:r>
                        <a:rPr lang="fr-FR" dirty="0" err="1" smtClean="0"/>
                        <a:t>Catg</a:t>
                      </a:r>
                      <a:r>
                        <a:rPr lang="fr-FR" dirty="0" smtClean="0"/>
                        <a:t> A</a:t>
                      </a:r>
                      <a:endParaRPr lang="fr-FR" dirty="0"/>
                    </a:p>
                  </a:txBody>
                  <a:tcPr/>
                </a:tc>
                <a:tc>
                  <a:txBody>
                    <a:bodyPr/>
                    <a:lstStyle/>
                    <a:p>
                      <a:pPr algn="ctr"/>
                      <a:r>
                        <a:rPr lang="fr-FR" dirty="0" smtClean="0"/>
                        <a:t>10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10</a:t>
                      </a:r>
                      <a:endParaRPr lang="fr-FR" dirty="0"/>
                    </a:p>
                  </a:txBody>
                  <a:tcPr/>
                </a:tc>
              </a:tr>
              <a:tr h="370840">
                <a:tc>
                  <a:txBody>
                    <a:bodyPr/>
                    <a:lstStyle/>
                    <a:p>
                      <a:r>
                        <a:rPr lang="fr-FR" dirty="0" err="1" smtClean="0"/>
                        <a:t>Catg</a:t>
                      </a:r>
                      <a:r>
                        <a:rPr lang="fr-FR" dirty="0" smtClean="0"/>
                        <a:t> B</a:t>
                      </a:r>
                      <a:endParaRPr lang="fr-FR" dirty="0"/>
                    </a:p>
                  </a:txBody>
                  <a:tcPr/>
                </a:tc>
                <a:tc>
                  <a:txBody>
                    <a:bodyPr/>
                    <a:lstStyle/>
                    <a:p>
                      <a:pPr algn="ctr"/>
                      <a:r>
                        <a:rPr lang="fr-FR" dirty="0" smtClean="0"/>
                        <a:t>2</a:t>
                      </a:r>
                      <a:endParaRPr lang="fr-FR" dirty="0"/>
                    </a:p>
                  </a:txBody>
                  <a:tcPr/>
                </a:tc>
                <a:tc>
                  <a:txBody>
                    <a:bodyPr/>
                    <a:lstStyle/>
                    <a:p>
                      <a:pPr algn="ctr"/>
                      <a:r>
                        <a:rPr lang="fr-FR" dirty="0" smtClean="0"/>
                        <a:t>2</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0</a:t>
                      </a:r>
                      <a:endParaRPr lang="fr-FR" dirty="0"/>
                    </a:p>
                  </a:txBody>
                  <a:tcPr/>
                </a:tc>
                <a:tc>
                  <a:txBody>
                    <a:bodyPr/>
                    <a:lstStyle/>
                    <a:p>
                      <a:pPr algn="ctr"/>
                      <a:r>
                        <a:rPr lang="fr-FR" dirty="0" smtClean="0"/>
                        <a:t>4</a:t>
                      </a:r>
                      <a:endParaRPr lang="fr-FR" dirty="0"/>
                    </a:p>
                  </a:txBody>
                  <a:tcPr/>
                </a:tc>
              </a:tr>
              <a:tr h="370840">
                <a:tc>
                  <a:txBody>
                    <a:bodyPr/>
                    <a:lstStyle/>
                    <a:p>
                      <a:r>
                        <a:rPr lang="fr-FR" dirty="0" err="1" smtClean="0"/>
                        <a:t>Catg</a:t>
                      </a:r>
                      <a:r>
                        <a:rPr lang="fr-FR" dirty="0" smtClean="0"/>
                        <a:t> C</a:t>
                      </a:r>
                      <a:endParaRPr lang="fr-FR" dirty="0"/>
                    </a:p>
                  </a:txBody>
                  <a:tcPr/>
                </a:tc>
                <a:tc>
                  <a:txBody>
                    <a:bodyPr/>
                    <a:lstStyle/>
                    <a:p>
                      <a:pPr algn="ctr"/>
                      <a:r>
                        <a:rPr lang="fr-FR" dirty="0" smtClean="0"/>
                        <a:t>35</a:t>
                      </a:r>
                      <a:endParaRPr lang="fr-FR" dirty="0"/>
                    </a:p>
                  </a:txBody>
                  <a:tcPr/>
                </a:tc>
                <a:tc>
                  <a:txBody>
                    <a:bodyPr/>
                    <a:lstStyle/>
                    <a:p>
                      <a:pPr algn="ctr"/>
                      <a:r>
                        <a:rPr lang="fr-FR" dirty="0" smtClean="0"/>
                        <a:t>57</a:t>
                      </a:r>
                      <a:endParaRPr lang="fr-FR" dirty="0"/>
                    </a:p>
                  </a:txBody>
                  <a:tcPr/>
                </a:tc>
                <a:tc>
                  <a:txBody>
                    <a:bodyPr/>
                    <a:lstStyle/>
                    <a:p>
                      <a:pPr algn="ctr"/>
                      <a:r>
                        <a:rPr lang="fr-FR" dirty="0" smtClean="0"/>
                        <a:t>22</a:t>
                      </a:r>
                      <a:endParaRPr lang="fr-FR" dirty="0"/>
                    </a:p>
                  </a:txBody>
                  <a:tcPr/>
                </a:tc>
                <a:tc>
                  <a:txBody>
                    <a:bodyPr/>
                    <a:lstStyle/>
                    <a:p>
                      <a:pPr algn="ctr"/>
                      <a:r>
                        <a:rPr lang="fr-FR" dirty="0" smtClean="0"/>
                        <a:t>12</a:t>
                      </a:r>
                      <a:endParaRPr lang="fr-FR" dirty="0"/>
                    </a:p>
                  </a:txBody>
                  <a:tcPr/>
                </a:tc>
                <a:tc>
                  <a:txBody>
                    <a:bodyPr/>
                    <a:lstStyle/>
                    <a:p>
                      <a:pPr algn="ctr"/>
                      <a:r>
                        <a:rPr lang="fr-FR" dirty="0" smtClean="0"/>
                        <a:t>1</a:t>
                      </a:r>
                      <a:endParaRPr lang="fr-FR" dirty="0"/>
                    </a:p>
                  </a:txBody>
                  <a:tcPr/>
                </a:tc>
                <a:tc>
                  <a:txBody>
                    <a:bodyPr/>
                    <a:lstStyle/>
                    <a:p>
                      <a:pPr algn="ctr"/>
                      <a:r>
                        <a:rPr lang="fr-FR" dirty="0" smtClean="0"/>
                        <a:t>127</a:t>
                      </a:r>
                      <a:endParaRPr lang="fr-FR" dirty="0"/>
                    </a:p>
                  </a:txBody>
                  <a:tcPr/>
                </a:tc>
              </a:tr>
              <a:tr h="370840">
                <a:tc>
                  <a:txBody>
                    <a:bodyPr/>
                    <a:lstStyle/>
                    <a:p>
                      <a:r>
                        <a:rPr lang="fr-FR" b="1" dirty="0" smtClean="0">
                          <a:solidFill>
                            <a:schemeClr val="accent2">
                              <a:lumMod val="50000"/>
                            </a:schemeClr>
                          </a:solidFill>
                        </a:rPr>
                        <a:t>Total</a:t>
                      </a:r>
                      <a:endParaRPr lang="fr-FR" b="1" dirty="0">
                        <a:solidFill>
                          <a:schemeClr val="accent2">
                            <a:lumMod val="50000"/>
                          </a:schemeClr>
                        </a:solidFill>
                      </a:endParaRPr>
                    </a:p>
                  </a:txBody>
                  <a:tcPr/>
                </a:tc>
                <a:tc>
                  <a:txBody>
                    <a:bodyPr/>
                    <a:lstStyle/>
                    <a:p>
                      <a:pPr algn="ctr"/>
                      <a:r>
                        <a:rPr lang="fr-FR" b="1" dirty="0" smtClean="0">
                          <a:solidFill>
                            <a:schemeClr val="accent2">
                              <a:lumMod val="50000"/>
                            </a:schemeClr>
                          </a:solidFill>
                        </a:rPr>
                        <a:t>47</a:t>
                      </a:r>
                      <a:endParaRPr lang="fr-FR" b="1" dirty="0">
                        <a:solidFill>
                          <a:schemeClr val="accent2">
                            <a:lumMod val="50000"/>
                          </a:schemeClr>
                        </a:solidFill>
                      </a:endParaRPr>
                    </a:p>
                  </a:txBody>
                  <a:tcPr/>
                </a:tc>
                <a:tc>
                  <a:txBody>
                    <a:bodyPr/>
                    <a:lstStyle/>
                    <a:p>
                      <a:pPr algn="ctr"/>
                      <a:r>
                        <a:rPr lang="fr-FR" b="1" dirty="0" smtClean="0">
                          <a:solidFill>
                            <a:schemeClr val="accent2">
                              <a:lumMod val="50000"/>
                            </a:schemeClr>
                          </a:solidFill>
                        </a:rPr>
                        <a:t>59</a:t>
                      </a:r>
                      <a:endParaRPr lang="fr-FR" b="1" dirty="0">
                        <a:solidFill>
                          <a:schemeClr val="accent2">
                            <a:lumMod val="50000"/>
                          </a:schemeClr>
                        </a:solidFill>
                      </a:endParaRPr>
                    </a:p>
                  </a:txBody>
                  <a:tcPr/>
                </a:tc>
                <a:tc>
                  <a:txBody>
                    <a:bodyPr/>
                    <a:lstStyle/>
                    <a:p>
                      <a:pPr algn="ctr"/>
                      <a:r>
                        <a:rPr lang="fr-FR" b="1" dirty="0" smtClean="0">
                          <a:solidFill>
                            <a:schemeClr val="accent2">
                              <a:lumMod val="50000"/>
                            </a:schemeClr>
                          </a:solidFill>
                        </a:rPr>
                        <a:t>22</a:t>
                      </a:r>
                      <a:endParaRPr lang="fr-FR" b="1" dirty="0">
                        <a:solidFill>
                          <a:schemeClr val="accent2">
                            <a:lumMod val="50000"/>
                          </a:schemeClr>
                        </a:solidFill>
                      </a:endParaRPr>
                    </a:p>
                  </a:txBody>
                  <a:tcPr/>
                </a:tc>
                <a:tc>
                  <a:txBody>
                    <a:bodyPr/>
                    <a:lstStyle/>
                    <a:p>
                      <a:pPr algn="ctr"/>
                      <a:r>
                        <a:rPr lang="fr-FR" b="1" dirty="0" smtClean="0">
                          <a:solidFill>
                            <a:schemeClr val="accent2">
                              <a:lumMod val="50000"/>
                            </a:schemeClr>
                          </a:solidFill>
                        </a:rPr>
                        <a:t>12</a:t>
                      </a:r>
                      <a:endParaRPr lang="fr-FR" b="1" dirty="0">
                        <a:solidFill>
                          <a:schemeClr val="accent2">
                            <a:lumMod val="50000"/>
                          </a:schemeClr>
                        </a:solidFill>
                      </a:endParaRPr>
                    </a:p>
                  </a:txBody>
                  <a:tcPr/>
                </a:tc>
                <a:tc>
                  <a:txBody>
                    <a:bodyPr/>
                    <a:lstStyle/>
                    <a:p>
                      <a:pPr algn="ctr"/>
                      <a:r>
                        <a:rPr lang="fr-FR" b="1" dirty="0" smtClean="0">
                          <a:solidFill>
                            <a:schemeClr val="accent2">
                              <a:lumMod val="50000"/>
                            </a:schemeClr>
                          </a:solidFill>
                        </a:rPr>
                        <a:t>1</a:t>
                      </a:r>
                      <a:endParaRPr lang="fr-FR" b="1" dirty="0">
                        <a:solidFill>
                          <a:schemeClr val="accent2">
                            <a:lumMod val="50000"/>
                          </a:schemeClr>
                        </a:solidFill>
                      </a:endParaRPr>
                    </a:p>
                  </a:txBody>
                  <a:tcPr/>
                </a:tc>
                <a:tc>
                  <a:txBody>
                    <a:bodyPr/>
                    <a:lstStyle/>
                    <a:p>
                      <a:pPr algn="ctr"/>
                      <a:r>
                        <a:rPr lang="fr-FR" b="1" dirty="0" smtClean="0">
                          <a:solidFill>
                            <a:schemeClr val="accent2">
                              <a:lumMod val="50000"/>
                            </a:schemeClr>
                          </a:solidFill>
                        </a:rPr>
                        <a:t>141</a:t>
                      </a:r>
                      <a:endParaRPr lang="fr-FR" b="1" dirty="0">
                        <a:solidFill>
                          <a:schemeClr val="accent2">
                            <a:lumMod val="50000"/>
                          </a:schemeClr>
                        </a:solidFill>
                      </a:endParaRPr>
                    </a:p>
                  </a:txBody>
                  <a:tcPr/>
                </a:tc>
              </a:tr>
            </a:tbl>
          </a:graphicData>
        </a:graphic>
      </p:graphicFrame>
      <p:sp>
        <p:nvSpPr>
          <p:cNvPr id="3" name="Espace réservé du numéro de diapositive 2"/>
          <p:cNvSpPr>
            <a:spLocks noGrp="1"/>
          </p:cNvSpPr>
          <p:nvPr>
            <p:ph type="sldNum" sz="quarter" idx="15"/>
          </p:nvPr>
        </p:nvSpPr>
        <p:spPr/>
        <p:txBody>
          <a:bodyPr/>
          <a:lstStyle/>
          <a:p>
            <a:fld id="{DE7B20A6-7C5E-4C62-B252-BF0FA16D3207}" type="slidenum">
              <a:rPr lang="fr-FR" smtClean="0"/>
              <a:pPr/>
              <a:t>27</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normAutofit fontScale="90000"/>
          </a:bodyPr>
          <a:lstStyle/>
          <a:p>
            <a:r>
              <a:rPr lang="fr-FR" dirty="0" smtClean="0"/>
              <a:t>Structuration des titulaires par filière et catégorie</a:t>
            </a: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457200" y="1524000"/>
          <a:ext cx="8229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3" name="Espace réservé du numéro de diapositive 2"/>
          <p:cNvSpPr>
            <a:spLocks noGrp="1"/>
          </p:cNvSpPr>
          <p:nvPr>
            <p:ph type="sldNum" sz="quarter" idx="15"/>
          </p:nvPr>
        </p:nvSpPr>
        <p:spPr/>
        <p:txBody>
          <a:bodyPr/>
          <a:lstStyle/>
          <a:p>
            <a:fld id="{DE7B20A6-7C5E-4C62-B252-BF0FA16D3207}" type="slidenum">
              <a:rPr lang="fr-FR" smtClean="0"/>
              <a:pPr/>
              <a:t>28</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lstStyle/>
          <a:p>
            <a:pPr algn="ctr"/>
            <a:r>
              <a:rPr lang="fr-FR" b="1" dirty="0" smtClean="0"/>
              <a:t>Structuration des titulaires  </a:t>
            </a:r>
            <a:endParaRPr lang="fr-FR"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57158" y="1928802"/>
          <a:ext cx="8429683" cy="4382681"/>
        </p:xfrm>
        <a:graphic>
          <a:graphicData uri="http://schemas.openxmlformats.org/drawingml/2006/table">
            <a:tbl>
              <a:tblPr firstRow="1" bandRow="1">
                <a:tableStyleId>{5C22544A-7EE6-4342-B048-85BDC9FD1C3A}</a:tableStyleId>
              </a:tblPr>
              <a:tblGrid>
                <a:gridCol w="1565526"/>
                <a:gridCol w="1311525"/>
                <a:gridCol w="1311525"/>
                <a:gridCol w="1311525"/>
                <a:gridCol w="1464791"/>
                <a:gridCol w="1464791"/>
              </a:tblGrid>
              <a:tr h="401243">
                <a:tc>
                  <a:txBody>
                    <a:bodyPr/>
                    <a:lstStyle/>
                    <a:p>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2013</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2014</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2015</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2016</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2017</a:t>
                      </a:r>
                      <a:endParaRPr lang="fr-FR" dirty="0">
                        <a:latin typeface="Times New Roman" pitchFamily="18" charset="0"/>
                        <a:cs typeface="Times New Roman" pitchFamily="18" charset="0"/>
                      </a:endParaRPr>
                    </a:p>
                  </a:txBody>
                  <a:tcPr/>
                </a:tc>
              </a:tr>
              <a:tr h="989367">
                <a:tc>
                  <a:txBody>
                    <a:bodyPr/>
                    <a:lstStyle/>
                    <a:p>
                      <a:r>
                        <a:rPr lang="fr-FR" dirty="0" smtClean="0">
                          <a:latin typeface="Times New Roman" pitchFamily="18" charset="0"/>
                          <a:cs typeface="Times New Roman" pitchFamily="18" charset="0"/>
                        </a:rPr>
                        <a:t>013 Atténuation des charges</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913 279 €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845 169 €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722 127 €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1 041 608 €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952 750 €</a:t>
                      </a:r>
                      <a:endParaRPr lang="fr-FR" dirty="0">
                        <a:latin typeface="Times New Roman" pitchFamily="18" charset="0"/>
                        <a:cs typeface="Times New Roman" pitchFamily="18" charset="0"/>
                      </a:endParaRPr>
                    </a:p>
                  </a:txBody>
                  <a:tcPr/>
                </a:tc>
              </a:tr>
              <a:tr h="692557">
                <a:tc>
                  <a:txBody>
                    <a:bodyPr/>
                    <a:lstStyle/>
                    <a:p>
                      <a:r>
                        <a:rPr lang="fr-FR" dirty="0" smtClean="0">
                          <a:latin typeface="Times New Roman" pitchFamily="18" charset="0"/>
                          <a:cs typeface="Times New Roman" pitchFamily="18" charset="0"/>
                        </a:rPr>
                        <a:t>70 Produits des services</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80 270 €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78 898 €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94 067 €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114 074 €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112 307 €</a:t>
                      </a:r>
                      <a:endParaRPr lang="fr-FR" dirty="0">
                        <a:latin typeface="Times New Roman" pitchFamily="18" charset="0"/>
                        <a:cs typeface="Times New Roman" pitchFamily="18" charset="0"/>
                      </a:endParaRPr>
                    </a:p>
                  </a:txBody>
                  <a:tcPr/>
                </a:tc>
              </a:tr>
              <a:tr h="692557">
                <a:tc>
                  <a:txBody>
                    <a:bodyPr/>
                    <a:lstStyle/>
                    <a:p>
                      <a:r>
                        <a:rPr lang="fr-FR" dirty="0" smtClean="0">
                          <a:latin typeface="Times New Roman" pitchFamily="18" charset="0"/>
                          <a:cs typeface="Times New Roman" pitchFamily="18" charset="0"/>
                        </a:rPr>
                        <a:t>73 Impôts et taxes</a:t>
                      </a:r>
                      <a:endParaRPr lang="fr-FR" dirty="0">
                        <a:latin typeface="Times New Roman" pitchFamily="18" charset="0"/>
                        <a:cs typeface="Times New Roman" pitchFamily="18" charset="0"/>
                      </a:endParaRPr>
                    </a:p>
                  </a:txBody>
                  <a:tcPr/>
                </a:tc>
                <a:tc>
                  <a:txBody>
                    <a:bodyPr/>
                    <a:lstStyle/>
                    <a:p>
                      <a:pPr algn="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3 341 636 €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4 663 491 €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4 000 904 €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5 216 800 €</a:t>
                      </a:r>
                      <a:endParaRPr lang="fr-FR" dirty="0">
                        <a:latin typeface="Times New Roman" pitchFamily="18" charset="0"/>
                        <a:cs typeface="Times New Roman" pitchFamily="18" charset="0"/>
                      </a:endParaRPr>
                    </a:p>
                  </a:txBody>
                  <a:tcPr/>
                </a:tc>
              </a:tr>
              <a:tr h="889438">
                <a:tc>
                  <a:txBody>
                    <a:bodyPr/>
                    <a:lstStyle/>
                    <a:p>
                      <a:r>
                        <a:rPr lang="fr-FR" dirty="0" smtClean="0">
                          <a:latin typeface="Times New Roman" pitchFamily="18" charset="0"/>
                          <a:cs typeface="Times New Roman" pitchFamily="18" charset="0"/>
                        </a:rPr>
                        <a:t>74 Dotations et participations</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5 477 283 €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3 552 194 €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3 634 114 €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2 912 784 €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3 415 605 €</a:t>
                      </a:r>
                      <a:endParaRPr lang="fr-FR" dirty="0">
                        <a:latin typeface="Times New Roman" pitchFamily="18" charset="0"/>
                        <a:cs typeface="Times New Roman" pitchFamily="18" charset="0"/>
                      </a:endParaRPr>
                    </a:p>
                  </a:txBody>
                  <a:tcPr/>
                </a:tc>
              </a:tr>
              <a:tr h="692557">
                <a:tc>
                  <a:txBody>
                    <a:bodyPr/>
                    <a:lstStyle/>
                    <a:p>
                      <a:r>
                        <a:rPr lang="fr-FR" dirty="0" smtClean="0">
                          <a:latin typeface="Times New Roman" pitchFamily="18" charset="0"/>
                          <a:cs typeface="Times New Roman" pitchFamily="18" charset="0"/>
                        </a:rPr>
                        <a:t>77 Produits exceptionnels</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12 147 €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30 886 €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5 638 €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415 €</a:t>
                      </a:r>
                      <a:endParaRPr lang="fr-FR" dirty="0">
                        <a:latin typeface="Times New Roman" pitchFamily="18" charset="0"/>
                        <a:cs typeface="Times New Roman" pitchFamily="18" charset="0"/>
                      </a:endParaRPr>
                    </a:p>
                  </a:txBody>
                  <a:tcPr/>
                </a:tc>
                <a:tc>
                  <a:txBody>
                    <a:bodyPr/>
                    <a:lstStyle/>
                    <a:p>
                      <a:pPr algn="r"/>
                      <a:r>
                        <a:rPr lang="fr-FR" dirty="0" smtClean="0">
                          <a:latin typeface="Times New Roman" pitchFamily="18" charset="0"/>
                          <a:cs typeface="Times New Roman" pitchFamily="18" charset="0"/>
                        </a:rPr>
                        <a:t>340 582 €</a:t>
                      </a:r>
                      <a:endParaRPr lang="fr-FR" dirty="0">
                        <a:latin typeface="Times New Roman" pitchFamily="18" charset="0"/>
                        <a:cs typeface="Times New Roman" pitchFamily="18" charset="0"/>
                      </a:endParaRPr>
                    </a:p>
                  </a:txBody>
                  <a:tcPr/>
                </a:tc>
              </a:tr>
            </a:tbl>
          </a:graphicData>
        </a:graphic>
      </p:graphicFrame>
      <p:sp>
        <p:nvSpPr>
          <p:cNvPr id="6" name="Espace réservé du numéro de diapositive 5"/>
          <p:cNvSpPr>
            <a:spLocks noGrp="1"/>
          </p:cNvSpPr>
          <p:nvPr>
            <p:ph type="sldNum" sz="quarter" idx="15"/>
          </p:nvPr>
        </p:nvSpPr>
        <p:spPr/>
        <p:txBody>
          <a:bodyPr/>
          <a:lstStyle/>
          <a:p>
            <a:fld id="{DE7B20A6-7C5E-4C62-B252-BF0FA16D3207}" type="slidenum">
              <a:rPr lang="fr-FR" smtClean="0"/>
              <a:pPr/>
              <a:t>29</a:t>
            </a:fld>
            <a:endParaRPr lang="fr-FR"/>
          </a:p>
        </p:txBody>
      </p:sp>
      <p:sp>
        <p:nvSpPr>
          <p:cNvPr id="5" name="Espace réservé du pied de page 4"/>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a:bodyPr>
          <a:lstStyle/>
          <a:p>
            <a:pPr algn="ctr"/>
            <a:r>
              <a:rPr lang="fr-FR" sz="2800" dirty="0" smtClean="0">
                <a:latin typeface="Arial" pitchFamily="34" charset="0"/>
                <a:cs typeface="Arial" pitchFamily="34" charset="0"/>
              </a:rPr>
              <a:t>EVOLUTION DES RECETTES  DE FONCTIONNEMENT</a:t>
            </a:r>
            <a:endParaRPr lang="fr-F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10000"/>
          </a:bodyPr>
          <a:lstStyle/>
          <a:p>
            <a:endParaRPr lang="fr-FR" dirty="0" smtClean="0"/>
          </a:p>
          <a:p>
            <a:pPr algn="just"/>
            <a:r>
              <a:rPr lang="fr-FR" b="1" dirty="0" smtClean="0"/>
              <a:t>En outre le DOB a pour but de renforcer la démocratie participative en instaurant une vraie  discussion au sein de l’assemblée  délibérante sur les priorités  et les évolutions de la situation financière de la collectivité, de mettre en lumière certains éléments  bilanciels rétrospectifs et de discuter des orientations budgétaires qui préfigureront les priorités qui seront affichées dans le budget primitif. </a:t>
            </a:r>
          </a:p>
          <a:p>
            <a:pPr algn="just">
              <a:buNone/>
            </a:pPr>
            <a:endParaRPr lang="fr-FR" dirty="0" smtClean="0"/>
          </a:p>
          <a:p>
            <a:pPr algn="just"/>
            <a:r>
              <a:rPr lang="fr-FR" b="1" dirty="0" smtClean="0"/>
              <a:t>Ce débat est aussi un outil de prospective. En effet, comment espérer notre commune pendant 4 années sans s’interroger sur sa capacité réelle à financer les décisions prises par ses élus ? Comment lancer un investissement, sans se demander de quelle façon on le financera ? </a:t>
            </a:r>
            <a:endParaRPr lang="fr-FR" dirty="0" smtClean="0"/>
          </a:p>
          <a:p>
            <a:endParaRPr lang="fr-FR" dirty="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3</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lstStyle/>
          <a:p>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524000"/>
          <a:ext cx="8229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6" name="Espace réservé du numéro de diapositive 5"/>
          <p:cNvSpPr>
            <a:spLocks noGrp="1"/>
          </p:cNvSpPr>
          <p:nvPr>
            <p:ph type="sldNum" sz="quarter" idx="15"/>
          </p:nvPr>
        </p:nvSpPr>
        <p:spPr/>
        <p:txBody>
          <a:bodyPr/>
          <a:lstStyle/>
          <a:p>
            <a:fld id="{DE7B20A6-7C5E-4C62-B252-BF0FA16D3207}" type="slidenum">
              <a:rPr lang="fr-FR" smtClean="0"/>
              <a:pPr/>
              <a:t>30</a:t>
            </a:fld>
            <a:endParaRPr lang="fr-FR"/>
          </a:p>
        </p:txBody>
      </p:sp>
      <p:sp>
        <p:nvSpPr>
          <p:cNvPr id="5" name="Espace réservé du pied de page 4"/>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fontScale="90000"/>
          </a:bodyPr>
          <a:lstStyle/>
          <a:p>
            <a:r>
              <a:rPr lang="fr-FR" dirty="0" smtClean="0"/>
              <a:t>RECETTES DE FONCTIONNEMENT</a:t>
            </a: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899592" y="2636912"/>
          <a:ext cx="7530061" cy="2789661"/>
        </p:xfrm>
        <a:graphic>
          <a:graphicData uri="http://schemas.openxmlformats.org/drawingml/2006/table">
            <a:tbl>
              <a:tblPr firstRow="1" bandRow="1">
                <a:tableStyleId>{5C22544A-7EE6-4342-B048-85BDC9FD1C3A}</a:tableStyleId>
              </a:tblPr>
              <a:tblGrid>
                <a:gridCol w="1697907"/>
                <a:gridCol w="1044844"/>
                <a:gridCol w="1119477"/>
                <a:gridCol w="1257861"/>
                <a:gridCol w="1204986"/>
                <a:gridCol w="1204986"/>
              </a:tblGrid>
              <a:tr h="571597">
                <a:tc>
                  <a:txBody>
                    <a:bodyPr/>
                    <a:lstStyle/>
                    <a:p>
                      <a:endParaRPr lang="fr-FR" sz="1600" dirty="0">
                        <a:latin typeface="Times New Roman" pitchFamily="18" charset="0"/>
                        <a:cs typeface="Times New Roman" pitchFamily="18" charset="0"/>
                      </a:endParaRPr>
                    </a:p>
                  </a:txBody>
                  <a:tcPr/>
                </a:tc>
                <a:tc>
                  <a:txBody>
                    <a:bodyPr/>
                    <a:lstStyle/>
                    <a:p>
                      <a:pPr algn="ctr"/>
                      <a:r>
                        <a:rPr lang="fr-FR" sz="1600" dirty="0" smtClean="0">
                          <a:latin typeface="Times New Roman" pitchFamily="18" charset="0"/>
                          <a:cs typeface="Times New Roman" pitchFamily="18" charset="0"/>
                        </a:rPr>
                        <a:t>2013</a:t>
                      </a:r>
                      <a:endParaRPr lang="fr-FR" sz="1600" dirty="0">
                        <a:latin typeface="Times New Roman" pitchFamily="18" charset="0"/>
                        <a:cs typeface="Times New Roman" pitchFamily="18" charset="0"/>
                      </a:endParaRPr>
                    </a:p>
                  </a:txBody>
                  <a:tcPr/>
                </a:tc>
                <a:tc>
                  <a:txBody>
                    <a:bodyPr/>
                    <a:lstStyle/>
                    <a:p>
                      <a:pPr algn="ctr"/>
                      <a:r>
                        <a:rPr lang="fr-FR" sz="1600" dirty="0" smtClean="0">
                          <a:latin typeface="Times New Roman" pitchFamily="18" charset="0"/>
                          <a:cs typeface="Times New Roman" pitchFamily="18" charset="0"/>
                        </a:rPr>
                        <a:t>2014</a:t>
                      </a:r>
                      <a:endParaRPr lang="fr-FR" sz="1600" dirty="0">
                        <a:latin typeface="Times New Roman" pitchFamily="18" charset="0"/>
                        <a:cs typeface="Times New Roman" pitchFamily="18" charset="0"/>
                      </a:endParaRPr>
                    </a:p>
                  </a:txBody>
                  <a:tcPr/>
                </a:tc>
                <a:tc>
                  <a:txBody>
                    <a:bodyPr/>
                    <a:lstStyle/>
                    <a:p>
                      <a:pPr algn="ctr"/>
                      <a:r>
                        <a:rPr lang="fr-FR" sz="1600" dirty="0" smtClean="0">
                          <a:latin typeface="Times New Roman" pitchFamily="18" charset="0"/>
                          <a:cs typeface="Times New Roman" pitchFamily="18" charset="0"/>
                        </a:rPr>
                        <a:t>2015</a:t>
                      </a:r>
                      <a:endParaRPr lang="fr-FR" sz="1600" dirty="0">
                        <a:latin typeface="Times New Roman" pitchFamily="18" charset="0"/>
                        <a:cs typeface="Times New Roman" pitchFamily="18" charset="0"/>
                      </a:endParaRPr>
                    </a:p>
                  </a:txBody>
                  <a:tcPr/>
                </a:tc>
                <a:tc>
                  <a:txBody>
                    <a:bodyPr/>
                    <a:lstStyle/>
                    <a:p>
                      <a:pPr algn="ctr"/>
                      <a:r>
                        <a:rPr lang="fr-FR" sz="1600" dirty="0" smtClean="0">
                          <a:latin typeface="Times New Roman" pitchFamily="18" charset="0"/>
                          <a:cs typeface="Times New Roman" pitchFamily="18" charset="0"/>
                        </a:rPr>
                        <a:t>2016</a:t>
                      </a:r>
                      <a:endParaRPr lang="fr-FR" sz="1600" dirty="0">
                        <a:latin typeface="Times New Roman" pitchFamily="18" charset="0"/>
                        <a:cs typeface="Times New Roman" pitchFamily="18" charset="0"/>
                      </a:endParaRPr>
                    </a:p>
                  </a:txBody>
                  <a:tcPr/>
                </a:tc>
                <a:tc>
                  <a:txBody>
                    <a:bodyPr/>
                    <a:lstStyle/>
                    <a:p>
                      <a:pPr algn="ctr"/>
                      <a:r>
                        <a:rPr lang="fr-FR" sz="1600" dirty="0" smtClean="0">
                          <a:latin typeface="Times New Roman" pitchFamily="18" charset="0"/>
                          <a:cs typeface="Times New Roman" pitchFamily="18" charset="0"/>
                        </a:rPr>
                        <a:t>2017</a:t>
                      </a:r>
                      <a:endParaRPr lang="fr-FR" sz="1600" dirty="0">
                        <a:latin typeface="Times New Roman" pitchFamily="18" charset="0"/>
                        <a:cs typeface="Times New Roman" pitchFamily="18" charset="0"/>
                      </a:endParaRPr>
                    </a:p>
                  </a:txBody>
                  <a:tcPr/>
                </a:tc>
              </a:tr>
              <a:tr h="525762">
                <a:tc>
                  <a:txBody>
                    <a:bodyPr/>
                    <a:lstStyle/>
                    <a:p>
                      <a:r>
                        <a:rPr lang="fr-FR" sz="1600" baseline="0" dirty="0" smtClean="0">
                          <a:latin typeface="Times New Roman" pitchFamily="18" charset="0"/>
                          <a:cs typeface="Times New Roman" pitchFamily="18" charset="0"/>
                        </a:rPr>
                        <a:t>SIDEVAM  976 /</a:t>
                      </a:r>
                    </a:p>
                    <a:p>
                      <a:r>
                        <a:rPr lang="fr-FR" sz="1600" baseline="0" dirty="0" smtClean="0">
                          <a:latin typeface="Times New Roman" pitchFamily="18" charset="0"/>
                          <a:cs typeface="Times New Roman" pitchFamily="18" charset="0"/>
                        </a:rPr>
                        <a:t>INTERCO</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530 687 €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857 227€</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857 227 €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888 265 €</a:t>
                      </a:r>
                      <a:endParaRPr lang="fr-FR" sz="1600" dirty="0">
                        <a:latin typeface="Times New Roman" pitchFamily="18" charset="0"/>
                        <a:cs typeface="Times New Roman" pitchFamily="18" charset="0"/>
                      </a:endParaRPr>
                    </a:p>
                  </a:txBody>
                  <a:tcPr/>
                </a:tc>
              </a:tr>
              <a:tr h="428504">
                <a:tc>
                  <a:txBody>
                    <a:bodyPr/>
                    <a:lstStyle/>
                    <a:p>
                      <a:r>
                        <a:rPr lang="fr-FR" sz="1600" dirty="0" smtClean="0">
                          <a:latin typeface="Times New Roman" pitchFamily="18" charset="0"/>
                          <a:cs typeface="Times New Roman" pitchFamily="18" charset="0"/>
                        </a:rPr>
                        <a:t>SDIS</a:t>
                      </a:r>
                      <a:endParaRPr lang="fr-FR" sz="1600" dirty="0">
                        <a:latin typeface="Times New Roman" pitchFamily="18" charset="0"/>
                        <a:cs typeface="Times New Roman" pitchFamily="18" charset="0"/>
                      </a:endParaRPr>
                    </a:p>
                  </a:txBody>
                  <a:tcPr/>
                </a:tc>
                <a:tc>
                  <a:txBody>
                    <a:bodyPr/>
                    <a:lstStyle/>
                    <a:p>
                      <a:pPr algn="r"/>
                      <a:endParaRPr lang="fr-FR" sz="1600" dirty="0">
                        <a:latin typeface="Times New Roman" pitchFamily="18" charset="0"/>
                        <a:cs typeface="Times New Roman" pitchFamily="18" charset="0"/>
                      </a:endParaRPr>
                    </a:p>
                  </a:txBody>
                  <a:tcPr/>
                </a:tc>
                <a:tc>
                  <a:txBody>
                    <a:bodyPr/>
                    <a:lstStyle/>
                    <a:p>
                      <a:pPr algn="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367 729 €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799 560 €</a:t>
                      </a:r>
                      <a:endParaRPr lang="fr-FR" sz="1600" dirty="0">
                        <a:latin typeface="Times New Roman" pitchFamily="18" charset="0"/>
                        <a:cs typeface="Times New Roman" pitchFamily="18" charset="0"/>
                      </a:endParaRPr>
                    </a:p>
                  </a:txBody>
                  <a:tcPr/>
                </a:tc>
              </a:tr>
              <a:tr h="470297">
                <a:tc>
                  <a:txBody>
                    <a:bodyPr/>
                    <a:lstStyle/>
                    <a:p>
                      <a:r>
                        <a:rPr lang="fr-FR" sz="1600" dirty="0" smtClean="0">
                          <a:latin typeface="Times New Roman" pitchFamily="18" charset="0"/>
                          <a:cs typeface="Times New Roman" pitchFamily="18" charset="0"/>
                        </a:rPr>
                        <a:t>6554 : SMIAM</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205 045 €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223 692 €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223 692 €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447 382 €</a:t>
                      </a:r>
                      <a:endParaRPr lang="fr-FR" sz="1600" dirty="0">
                        <a:latin typeface="Times New Roman" pitchFamily="18" charset="0"/>
                        <a:cs typeface="Times New Roman" pitchFamily="18" charset="0"/>
                      </a:endParaRPr>
                    </a:p>
                  </a:txBody>
                  <a:tcPr/>
                </a:tc>
              </a:tr>
              <a:tr h="740143">
                <a:tc>
                  <a:txBody>
                    <a:bodyPr/>
                    <a:lstStyle/>
                    <a:p>
                      <a:r>
                        <a:rPr lang="fr-FR" sz="1600" dirty="0" smtClean="0">
                          <a:latin typeface="Times New Roman" pitchFamily="18" charset="0"/>
                          <a:cs typeface="Times New Roman" pitchFamily="18" charset="0"/>
                        </a:rPr>
                        <a:t>6554 : SIEAM</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41 816 €</a:t>
                      </a:r>
                      <a:endParaRPr lang="fr-FR" sz="1600" dirty="0">
                        <a:latin typeface="Times New Roman" pitchFamily="18" charset="0"/>
                        <a:cs typeface="Times New Roman" pitchFamily="18"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1600" dirty="0" smtClean="0">
                          <a:latin typeface="Times New Roman" pitchFamily="18" charset="0"/>
                          <a:cs typeface="Times New Roman" pitchFamily="18" charset="0"/>
                        </a:rPr>
                        <a:t>41 816 €</a:t>
                      </a:r>
                    </a:p>
                    <a:p>
                      <a:pPr algn="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41 816 €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83 632 €</a:t>
                      </a:r>
                      <a:endParaRPr lang="fr-FR" sz="1600" dirty="0">
                        <a:latin typeface="Times New Roman" pitchFamily="18" charset="0"/>
                        <a:cs typeface="Times New Roman" pitchFamily="18" charset="0"/>
                      </a:endParaRPr>
                    </a:p>
                  </a:txBody>
                  <a:tcPr/>
                </a:tc>
              </a:tr>
            </a:tbl>
          </a:graphicData>
        </a:graphic>
      </p:graphicFrame>
      <p:sp>
        <p:nvSpPr>
          <p:cNvPr id="6" name="Espace réservé du numéro de diapositive 5"/>
          <p:cNvSpPr>
            <a:spLocks noGrp="1"/>
          </p:cNvSpPr>
          <p:nvPr>
            <p:ph type="sldNum" sz="quarter" idx="15"/>
          </p:nvPr>
        </p:nvSpPr>
        <p:spPr/>
        <p:txBody>
          <a:bodyPr/>
          <a:lstStyle/>
          <a:p>
            <a:fld id="{DE7B20A6-7C5E-4C62-B252-BF0FA16D3207}" type="slidenum">
              <a:rPr lang="fr-FR" smtClean="0"/>
              <a:pPr/>
              <a:t>31</a:t>
            </a:fld>
            <a:endParaRPr lang="fr-FR"/>
          </a:p>
        </p:txBody>
      </p:sp>
      <p:sp>
        <p:nvSpPr>
          <p:cNvPr id="5" name="Espace réservé du pied de page 4"/>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a:xfrm>
            <a:off x="395536" y="908720"/>
            <a:ext cx="7560840" cy="1359024"/>
          </a:xfrm>
        </p:spPr>
        <p:txBody>
          <a:bodyPr>
            <a:normAutofit/>
          </a:bodyPr>
          <a:lstStyle/>
          <a:p>
            <a:pPr algn="ctr"/>
            <a:r>
              <a:rPr lang="fr-FR" sz="2800" dirty="0" smtClean="0">
                <a:latin typeface="Arial" pitchFamily="34" charset="0"/>
                <a:cs typeface="Arial" pitchFamily="34" charset="0"/>
              </a:rPr>
              <a:t>PARTICIPATIONS COMMUNALES </a:t>
            </a:r>
            <a:br>
              <a:rPr lang="fr-FR" sz="2800" dirty="0" smtClean="0">
                <a:latin typeface="Arial" pitchFamily="34" charset="0"/>
                <a:cs typeface="Arial" pitchFamily="34" charset="0"/>
              </a:rPr>
            </a:br>
            <a:r>
              <a:rPr lang="fr-FR" sz="2800" dirty="0" smtClean="0">
                <a:latin typeface="Arial" pitchFamily="34" charset="0"/>
                <a:cs typeface="Arial" pitchFamily="34" charset="0"/>
              </a:rPr>
              <a:t>AUX 4 SYNDICATS </a:t>
            </a:r>
            <a:endParaRPr lang="fr-F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r>
              <a:rPr lang="fr-FR" b="1" u="sng" dirty="0" smtClean="0"/>
              <a:t>Scénario 1 : retenu par l’exécutif</a:t>
            </a:r>
          </a:p>
          <a:p>
            <a:r>
              <a:rPr lang="fr-FR" b="1" dirty="0" smtClean="0"/>
              <a:t>Il faut souligner ici que les bases fiscales de 2018 ont diminué de moitié à cause la baisse de la valeur locative cadastrale à 60 %. De plus, aucune compensation n’est prévue cette année. </a:t>
            </a:r>
          </a:p>
          <a:p>
            <a:r>
              <a:rPr lang="fr-FR" dirty="0" smtClean="0"/>
              <a:t>Produit fiscal attendu : </a:t>
            </a:r>
            <a:r>
              <a:rPr lang="fr-FR" b="1" dirty="0" smtClean="0"/>
              <a:t>556 650 € </a:t>
            </a:r>
            <a:r>
              <a:rPr lang="fr-FR" sz="1500" b="1" dirty="0" smtClean="0"/>
              <a:t>(-1 123 570€ par rapport à 2017) – </a:t>
            </a:r>
            <a:r>
              <a:rPr lang="fr-FR" sz="1300" b="1" dirty="0" smtClean="0"/>
              <a:t>Les 3 taux sont à 15%</a:t>
            </a:r>
          </a:p>
          <a:p>
            <a:r>
              <a:rPr lang="fr-FR" dirty="0" smtClean="0"/>
              <a:t>TH à 15%</a:t>
            </a:r>
          </a:p>
          <a:p>
            <a:r>
              <a:rPr lang="fr-FR" dirty="0" smtClean="0"/>
              <a:t>TFB à 15%</a:t>
            </a:r>
          </a:p>
          <a:p>
            <a:r>
              <a:rPr lang="fr-FR" dirty="0" smtClean="0"/>
              <a:t>TFNB à 15%</a:t>
            </a:r>
          </a:p>
          <a:p>
            <a:r>
              <a:rPr lang="fr-FR" u="sng" dirty="0" smtClean="0"/>
              <a:t>Scénario 2</a:t>
            </a:r>
            <a:r>
              <a:rPr lang="fr-FR" dirty="0" smtClean="0"/>
              <a:t> : produit fiscal à </a:t>
            </a:r>
            <a:r>
              <a:rPr lang="fr-FR" b="1" dirty="0" smtClean="0"/>
              <a:t>680 874 € </a:t>
            </a:r>
            <a:r>
              <a:rPr lang="fr-FR" sz="1500" b="1" dirty="0" smtClean="0"/>
              <a:t>(-999 346 € par rapport à 2017)</a:t>
            </a:r>
          </a:p>
          <a:p>
            <a:r>
              <a:rPr lang="fr-FR" dirty="0" smtClean="0"/>
              <a:t>TH à 15%</a:t>
            </a:r>
          </a:p>
          <a:p>
            <a:r>
              <a:rPr lang="fr-FR" dirty="0" smtClean="0"/>
              <a:t>TFB à 30% (variable)</a:t>
            </a:r>
          </a:p>
          <a:p>
            <a:r>
              <a:rPr lang="fr-FR" dirty="0" smtClean="0"/>
              <a:t>TFNB à 4,4%</a:t>
            </a:r>
            <a:endParaRPr lang="fr-FR" dirty="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32</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lstStyle/>
          <a:p>
            <a:pPr algn="ctr"/>
            <a:r>
              <a:rPr lang="fr-FR" dirty="0" smtClean="0"/>
              <a:t>Produit fiscal de 2018</a:t>
            </a: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r>
              <a:rPr lang="fr-FR" sz="2400" b="1" i="1" dirty="0" smtClean="0"/>
              <a:t>Il faut noter qu’avec la minoration de la valeur cadastrale pour la taxe d’habitation et la taxe foncière bâti, les recettes issues du produit fiscal ont diminué de 67 % ; soit une perte de 1 123 570 € par rapport à l’année dernière.</a:t>
            </a:r>
          </a:p>
          <a:p>
            <a:endParaRPr lang="fr-FR" sz="2400" b="1" i="1" dirty="0" smtClean="0"/>
          </a:p>
          <a:p>
            <a:r>
              <a:rPr lang="fr-FR" sz="2400" b="1" i="1" dirty="0" smtClean="0"/>
              <a:t>La commune doit trouver d’autres ressources pour compenser cette perte</a:t>
            </a:r>
          </a:p>
          <a:p>
            <a:endParaRPr lang="fr-FR" sz="2400" b="1" i="1" dirty="0" smtClean="0"/>
          </a:p>
          <a:p>
            <a:r>
              <a:rPr lang="fr-FR" sz="2400" b="1" i="1" u="sng" dirty="0" smtClean="0"/>
              <a:t>La volonté affichée par la Commission des finances</a:t>
            </a:r>
          </a:p>
          <a:p>
            <a:r>
              <a:rPr lang="fr-FR" dirty="0" smtClean="0"/>
              <a:t>Limiter le plus possible la pression fiscale des contribuables</a:t>
            </a:r>
          </a:p>
          <a:p>
            <a:r>
              <a:rPr lang="fr-FR" dirty="0" smtClean="0"/>
              <a:t>Mieux gérer les dépenses courantes</a:t>
            </a:r>
          </a:p>
          <a:p>
            <a:r>
              <a:rPr lang="fr-FR" dirty="0" smtClean="0"/>
              <a:t>Limiter les recrutements</a:t>
            </a:r>
          </a:p>
          <a:p>
            <a:r>
              <a:rPr lang="fr-FR" dirty="0" smtClean="0"/>
              <a:t>N’engager de nouvelles dépenses que s’il y a du financement (crédits) ou cas d’urgence</a:t>
            </a:r>
          </a:p>
          <a:p>
            <a:endParaRPr lang="fr-FR" dirty="0" smtClean="0"/>
          </a:p>
          <a:p>
            <a:endParaRPr lang="fr-FR" dirty="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33</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lstStyle/>
          <a:p>
            <a:endParaRPr lang="fr-F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smtClean="0"/>
              <a:t>DIRECTION DES FINANCES</a:t>
            </a:r>
            <a:endParaRPr lang="fr-FR"/>
          </a:p>
        </p:txBody>
      </p:sp>
      <p:sp>
        <p:nvSpPr>
          <p:cNvPr id="4" name="Espace réservé du numéro de diapositive 3"/>
          <p:cNvSpPr>
            <a:spLocks noGrp="1"/>
          </p:cNvSpPr>
          <p:nvPr>
            <p:ph type="sldNum" sz="quarter" idx="12"/>
          </p:nvPr>
        </p:nvSpPr>
        <p:spPr/>
        <p:txBody>
          <a:bodyPr/>
          <a:lstStyle/>
          <a:p>
            <a:fld id="{DE7B20A6-7C5E-4C62-B252-BF0FA16D3207}" type="slidenum">
              <a:rPr lang="fr-FR" smtClean="0"/>
              <a:pPr/>
              <a:t>34</a:t>
            </a:fld>
            <a:endParaRPr lang="fr-FR"/>
          </a:p>
        </p:txBody>
      </p:sp>
      <p:sp>
        <p:nvSpPr>
          <p:cNvPr id="2" name="Titre 1"/>
          <p:cNvSpPr>
            <a:spLocks noGrp="1"/>
          </p:cNvSpPr>
          <p:nvPr>
            <p:ph type="title"/>
          </p:nvPr>
        </p:nvSpPr>
        <p:spPr>
          <a:xfrm>
            <a:off x="539552" y="2276872"/>
            <a:ext cx="8305800" cy="1575048"/>
          </a:xfrm>
        </p:spPr>
        <p:txBody>
          <a:bodyPr>
            <a:noAutofit/>
          </a:bodyPr>
          <a:lstStyle/>
          <a:p>
            <a:pPr algn="ctr"/>
            <a:r>
              <a:rPr lang="fr-FR" sz="4800" dirty="0" smtClean="0">
                <a:latin typeface="Arial" pitchFamily="34" charset="0"/>
                <a:cs typeface="Arial" pitchFamily="34" charset="0"/>
              </a:rPr>
              <a:t>SECTION D’INVESTISSEMENT</a:t>
            </a:r>
            <a:endParaRPr lang="fr-FR" sz="4800" dirty="0">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611561" y="1916832"/>
          <a:ext cx="7675215" cy="3083804"/>
        </p:xfrm>
        <a:graphic>
          <a:graphicData uri="http://schemas.openxmlformats.org/drawingml/2006/table">
            <a:tbl>
              <a:tblPr firstRow="1" bandRow="1">
                <a:tableStyleId>{5C22544A-7EE6-4342-B048-85BDC9FD1C3A}</a:tableStyleId>
              </a:tblPr>
              <a:tblGrid>
                <a:gridCol w="1257499"/>
                <a:gridCol w="1297966"/>
                <a:gridCol w="1370074"/>
                <a:gridCol w="1297966"/>
                <a:gridCol w="1225855"/>
                <a:gridCol w="1225855"/>
              </a:tblGrid>
              <a:tr h="711647">
                <a:tc>
                  <a:txBody>
                    <a:bodyPr/>
                    <a:lstStyle/>
                    <a:p>
                      <a:r>
                        <a:rPr lang="fr-FR" b="1" dirty="0" smtClean="0">
                          <a:latin typeface="Times New Roman" pitchFamily="18" charset="0"/>
                          <a:cs typeface="Times New Roman" pitchFamily="18" charset="0"/>
                        </a:rPr>
                        <a:t>Intitulé/</a:t>
                      </a:r>
                    </a:p>
                    <a:p>
                      <a:r>
                        <a:rPr lang="fr-FR" b="1" dirty="0" smtClean="0">
                          <a:latin typeface="Times New Roman" pitchFamily="18" charset="0"/>
                          <a:cs typeface="Times New Roman" pitchFamily="18" charset="0"/>
                        </a:rPr>
                        <a:t>Année</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2013</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2014</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2015</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2016</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2017</a:t>
                      </a:r>
                      <a:endParaRPr lang="fr-FR" b="1" dirty="0">
                        <a:latin typeface="Times New Roman" pitchFamily="18" charset="0"/>
                        <a:cs typeface="Times New Roman" pitchFamily="18" charset="0"/>
                      </a:endParaRPr>
                    </a:p>
                  </a:txBody>
                  <a:tcPr/>
                </a:tc>
              </a:tr>
              <a:tr h="7116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latin typeface="Times New Roman" pitchFamily="18" charset="0"/>
                          <a:cs typeface="Times New Roman" pitchFamily="18" charset="0"/>
                        </a:rPr>
                        <a:t>Dépenses</a:t>
                      </a:r>
                    </a:p>
                    <a:p>
                      <a:endParaRPr lang="fr-FR" b="1"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4 383 928 €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4 902 412 €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4 101 811 €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1 470 748 </a:t>
                      </a:r>
                      <a:r>
                        <a:rPr lang="fr-FR" sz="1600" baseline="0" dirty="0" smtClean="0">
                          <a:latin typeface="Times New Roman" pitchFamily="18" charset="0"/>
                          <a:cs typeface="Times New Roman" pitchFamily="18" charset="0"/>
                        </a:rPr>
                        <a:t>€</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3 679 486 €</a:t>
                      </a:r>
                      <a:endParaRPr lang="fr-FR" sz="1600" dirty="0">
                        <a:latin typeface="Times New Roman" pitchFamily="18" charset="0"/>
                        <a:cs typeface="Times New Roman" pitchFamily="18" charset="0"/>
                      </a:endParaRPr>
                    </a:p>
                  </a:txBody>
                  <a:tcPr/>
                </a:tc>
              </a:tr>
              <a:tr h="643871">
                <a:tc>
                  <a:txBody>
                    <a:bodyPr/>
                    <a:lstStyle/>
                    <a:p>
                      <a:r>
                        <a:rPr lang="fr-FR" b="1" dirty="0" smtClean="0">
                          <a:latin typeface="Times New Roman" pitchFamily="18" charset="0"/>
                          <a:cs typeface="Times New Roman" pitchFamily="18" charset="0"/>
                        </a:rPr>
                        <a:t>Recettes</a:t>
                      </a:r>
                    </a:p>
                  </a:txBody>
                  <a:tcPr/>
                </a:tc>
                <a:tc>
                  <a:txBody>
                    <a:bodyPr/>
                    <a:lstStyle/>
                    <a:p>
                      <a:pPr algn="r"/>
                      <a:r>
                        <a:rPr lang="fr-FR" sz="1600" dirty="0" smtClean="0">
                          <a:latin typeface="Times New Roman" pitchFamily="18" charset="0"/>
                          <a:cs typeface="Times New Roman" pitchFamily="18" charset="0"/>
                        </a:rPr>
                        <a:t>5 141 915 €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2 204 616 €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7 237</a:t>
                      </a:r>
                      <a:r>
                        <a:rPr lang="fr-FR" sz="1600" baseline="0" dirty="0" smtClean="0">
                          <a:latin typeface="Times New Roman" pitchFamily="18" charset="0"/>
                          <a:cs typeface="Times New Roman" pitchFamily="18" charset="0"/>
                        </a:rPr>
                        <a:t> 041 €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2 093 009 €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2 915 041 €</a:t>
                      </a:r>
                      <a:endParaRPr lang="fr-FR" sz="1600" dirty="0">
                        <a:latin typeface="Times New Roman" pitchFamily="18" charset="0"/>
                        <a:cs typeface="Times New Roman" pitchFamily="18" charset="0"/>
                      </a:endParaRPr>
                    </a:p>
                  </a:txBody>
                  <a:tcPr/>
                </a:tc>
              </a:tr>
              <a:tr h="10166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latin typeface="Times New Roman" pitchFamily="18" charset="0"/>
                          <a:cs typeface="Times New Roman" pitchFamily="18" charset="0"/>
                        </a:rPr>
                        <a:t>Excédent/</a:t>
                      </a:r>
                    </a:p>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latin typeface="Times New Roman" pitchFamily="18" charset="0"/>
                          <a:cs typeface="Times New Roman" pitchFamily="18" charset="0"/>
                        </a:rPr>
                        <a:t>Déficit</a:t>
                      </a:r>
                    </a:p>
                    <a:p>
                      <a:endParaRPr lang="fr-FR" b="1"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757 987 €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- 2 697 796 €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3 135 229 €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622 261 €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- 764 445 €</a:t>
                      </a:r>
                      <a:endParaRPr lang="fr-FR" sz="1600" dirty="0">
                        <a:latin typeface="Times New Roman" pitchFamily="18" charset="0"/>
                        <a:cs typeface="Times New Roman" pitchFamily="18" charset="0"/>
                      </a:endParaRPr>
                    </a:p>
                  </a:txBody>
                  <a:tcPr/>
                </a:tc>
              </a:tr>
            </a:tbl>
          </a:graphicData>
        </a:graphic>
      </p:graphicFrame>
      <p:sp>
        <p:nvSpPr>
          <p:cNvPr id="6" name="Espace réservé du numéro de diapositive 5"/>
          <p:cNvSpPr>
            <a:spLocks noGrp="1"/>
          </p:cNvSpPr>
          <p:nvPr>
            <p:ph type="sldNum" sz="quarter" idx="15"/>
          </p:nvPr>
        </p:nvSpPr>
        <p:spPr/>
        <p:txBody>
          <a:bodyPr/>
          <a:lstStyle/>
          <a:p>
            <a:fld id="{DE7B20A6-7C5E-4C62-B252-BF0FA16D3207}" type="slidenum">
              <a:rPr lang="fr-FR" smtClean="0"/>
              <a:pPr/>
              <a:t>35</a:t>
            </a:fld>
            <a:endParaRPr lang="fr-FR"/>
          </a:p>
        </p:txBody>
      </p:sp>
      <p:sp>
        <p:nvSpPr>
          <p:cNvPr id="5" name="Espace réservé du pied de page 4"/>
          <p:cNvSpPr>
            <a:spLocks noGrp="1"/>
          </p:cNvSpPr>
          <p:nvPr>
            <p:ph type="ftr" sz="quarter" idx="16"/>
          </p:nvPr>
        </p:nvSpPr>
        <p:spPr/>
        <p:txBody>
          <a:bodyPr/>
          <a:lstStyle/>
          <a:p>
            <a:r>
              <a:rPr lang="fr-FR" dirty="0" smtClean="0"/>
              <a:t>DIRECTION DES FINANCES</a:t>
            </a:r>
            <a:endParaRPr lang="fr-FR" dirty="0"/>
          </a:p>
        </p:txBody>
      </p:sp>
      <p:sp>
        <p:nvSpPr>
          <p:cNvPr id="2" name="Titre 1"/>
          <p:cNvSpPr>
            <a:spLocks noGrp="1"/>
          </p:cNvSpPr>
          <p:nvPr>
            <p:ph type="title"/>
          </p:nvPr>
        </p:nvSpPr>
        <p:spPr/>
        <p:txBody>
          <a:bodyPr>
            <a:normAutofit/>
          </a:bodyPr>
          <a:lstStyle/>
          <a:p>
            <a:pPr algn="ctr"/>
            <a:r>
              <a:rPr lang="fr-FR" sz="2800" dirty="0" smtClean="0">
                <a:latin typeface="Arial" pitchFamily="34" charset="0"/>
                <a:cs typeface="Arial" pitchFamily="34" charset="0"/>
              </a:rPr>
              <a:t>Dépenses et recettes d’investissement 2013-2017</a:t>
            </a:r>
            <a:br>
              <a:rPr lang="fr-FR" sz="2800" dirty="0" smtClean="0">
                <a:latin typeface="Arial" pitchFamily="34" charset="0"/>
                <a:cs typeface="Arial" pitchFamily="34" charset="0"/>
              </a:rPr>
            </a:br>
            <a:endParaRPr lang="fr-FR" sz="2800" dirty="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457200" y="1524000"/>
          <a:ext cx="8229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Espace réservé du numéro de diapositive 4"/>
          <p:cNvSpPr>
            <a:spLocks noGrp="1"/>
          </p:cNvSpPr>
          <p:nvPr>
            <p:ph type="sldNum" sz="quarter" idx="15"/>
          </p:nvPr>
        </p:nvSpPr>
        <p:spPr/>
        <p:txBody>
          <a:bodyPr/>
          <a:lstStyle/>
          <a:p>
            <a:fld id="{DE7B20A6-7C5E-4C62-B252-BF0FA16D3207}" type="slidenum">
              <a:rPr lang="fr-FR" smtClean="0"/>
              <a:pPr/>
              <a:t>36</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a:bodyPr>
          <a:lstStyle/>
          <a:p>
            <a:pPr algn="ctr"/>
            <a:r>
              <a:rPr lang="fr-FR" sz="2800" dirty="0" smtClean="0">
                <a:latin typeface="Arial" pitchFamily="34" charset="0"/>
                <a:cs typeface="Arial" pitchFamily="34" charset="0"/>
              </a:rPr>
              <a:t>EVOLUTION DES DEPENSES ET RECETTES D’INVESTISSEMENT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539551" y="1844824"/>
          <a:ext cx="8175853" cy="3662680"/>
        </p:xfrm>
        <a:graphic>
          <a:graphicData uri="http://schemas.openxmlformats.org/drawingml/2006/table">
            <a:tbl>
              <a:tblPr firstRow="1" bandRow="1">
                <a:tableStyleId>{5C22544A-7EE6-4342-B048-85BDC9FD1C3A}</a:tableStyleId>
              </a:tblPr>
              <a:tblGrid>
                <a:gridCol w="1410241"/>
                <a:gridCol w="1432718"/>
                <a:gridCol w="1353122"/>
                <a:gridCol w="1432718"/>
                <a:gridCol w="1273527"/>
                <a:gridCol w="1273527"/>
              </a:tblGrid>
              <a:tr h="370840">
                <a:tc>
                  <a:txBody>
                    <a:bodyPr/>
                    <a:lstStyle/>
                    <a:p>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2013</a:t>
                      </a:r>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2014</a:t>
                      </a:r>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2015</a:t>
                      </a:r>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2016</a:t>
                      </a:r>
                      <a:endParaRPr lang="fr-FR" sz="1600" dirty="0">
                        <a:latin typeface="Times New Roman" pitchFamily="18" charset="0"/>
                        <a:cs typeface="Times New Roman" pitchFamily="18" charset="0"/>
                      </a:endParaRPr>
                    </a:p>
                  </a:txBody>
                  <a:tcPr/>
                </a:tc>
                <a:tc>
                  <a:txBody>
                    <a:bodyPr/>
                    <a:lstStyle/>
                    <a:p>
                      <a:r>
                        <a:rPr lang="fr-FR" sz="1600" dirty="0" smtClean="0">
                          <a:latin typeface="Times New Roman" pitchFamily="18" charset="0"/>
                          <a:cs typeface="Times New Roman" pitchFamily="18" charset="0"/>
                        </a:rPr>
                        <a:t>2017</a:t>
                      </a:r>
                      <a:endParaRPr lang="fr-FR" sz="1600" dirty="0">
                        <a:latin typeface="Times New Roman" pitchFamily="18" charset="0"/>
                        <a:cs typeface="Times New Roman" pitchFamily="18" charset="0"/>
                      </a:endParaRPr>
                    </a:p>
                  </a:txBody>
                  <a:tcPr/>
                </a:tc>
              </a:tr>
              <a:tr h="370840">
                <a:tc>
                  <a:txBody>
                    <a:bodyPr/>
                    <a:lstStyle/>
                    <a:p>
                      <a:r>
                        <a:rPr lang="fr-FR" sz="1600" dirty="0" err="1" smtClean="0">
                          <a:latin typeface="Times New Roman" pitchFamily="18" charset="0"/>
                          <a:cs typeface="Times New Roman" pitchFamily="18" charset="0"/>
                        </a:rPr>
                        <a:t>Chap</a:t>
                      </a:r>
                      <a:r>
                        <a:rPr lang="fr-FR" sz="1600" dirty="0" smtClean="0">
                          <a:latin typeface="Times New Roman" pitchFamily="18" charset="0"/>
                          <a:cs typeface="Times New Roman" pitchFamily="18" charset="0"/>
                        </a:rPr>
                        <a:t> 16 : Remboursement emprunt</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2 134 €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49 866 €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51 039 €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52 241 €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53 470 €</a:t>
                      </a:r>
                      <a:endParaRPr lang="fr-FR" sz="1600" dirty="0">
                        <a:latin typeface="Times New Roman" pitchFamily="18" charset="0"/>
                        <a:cs typeface="Times New Roman" pitchFamily="18" charset="0"/>
                      </a:endParaRPr>
                    </a:p>
                  </a:txBody>
                  <a:tcPr/>
                </a:tc>
              </a:tr>
              <a:tr h="370840">
                <a:tc>
                  <a:txBody>
                    <a:bodyPr/>
                    <a:lstStyle/>
                    <a:p>
                      <a:r>
                        <a:rPr lang="fr-FR" sz="1600" dirty="0" err="1" smtClean="0">
                          <a:latin typeface="Times New Roman" pitchFamily="18" charset="0"/>
                          <a:cs typeface="Times New Roman" pitchFamily="18" charset="0"/>
                        </a:rPr>
                        <a:t>Chap</a:t>
                      </a:r>
                      <a:r>
                        <a:rPr lang="fr-FR" sz="1600" dirty="0" smtClean="0">
                          <a:latin typeface="Times New Roman" pitchFamily="18" charset="0"/>
                          <a:cs typeface="Times New Roman" pitchFamily="18" charset="0"/>
                        </a:rPr>
                        <a:t> 20 : </a:t>
                      </a:r>
                      <a:r>
                        <a:rPr lang="fr-FR" sz="1600" dirty="0" err="1" smtClean="0">
                          <a:latin typeface="Times New Roman" pitchFamily="18" charset="0"/>
                          <a:cs typeface="Times New Roman" pitchFamily="18" charset="0"/>
                        </a:rPr>
                        <a:t>Immo</a:t>
                      </a:r>
                      <a:r>
                        <a:rPr lang="fr-FR" sz="1600" baseline="0" dirty="0" smtClean="0">
                          <a:latin typeface="Times New Roman" pitchFamily="18" charset="0"/>
                          <a:cs typeface="Times New Roman" pitchFamily="18" charset="0"/>
                        </a:rPr>
                        <a:t> incorporelles</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148 166 €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32 873 €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89 930 €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34 760 €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354 402 €</a:t>
                      </a:r>
                      <a:endParaRPr lang="fr-FR" sz="1600" dirty="0">
                        <a:latin typeface="Times New Roman" pitchFamily="18" charset="0"/>
                        <a:cs typeface="Times New Roman" pitchFamily="18" charset="0"/>
                      </a:endParaRPr>
                    </a:p>
                  </a:txBody>
                  <a:tcPr/>
                </a:tc>
              </a:tr>
              <a:tr h="370840">
                <a:tc>
                  <a:txBody>
                    <a:bodyPr/>
                    <a:lstStyle/>
                    <a:p>
                      <a:r>
                        <a:rPr lang="fr-FR" sz="1600" dirty="0" err="1" smtClean="0">
                          <a:latin typeface="Times New Roman" pitchFamily="18" charset="0"/>
                          <a:cs typeface="Times New Roman" pitchFamily="18" charset="0"/>
                        </a:rPr>
                        <a:t>Chap</a:t>
                      </a:r>
                      <a:r>
                        <a:rPr lang="fr-FR" sz="1600" dirty="0" smtClean="0">
                          <a:latin typeface="Times New Roman" pitchFamily="18" charset="0"/>
                          <a:cs typeface="Times New Roman" pitchFamily="18" charset="0"/>
                        </a:rPr>
                        <a:t> 21 : Immobilisations corporelles</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71 464 €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348 579 €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170 181 €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394 057 €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890 425 €</a:t>
                      </a:r>
                      <a:endParaRPr lang="fr-FR" sz="1600" dirty="0">
                        <a:latin typeface="Times New Roman" pitchFamily="18" charset="0"/>
                        <a:cs typeface="Times New Roman" pitchFamily="18" charset="0"/>
                      </a:endParaRPr>
                    </a:p>
                  </a:txBody>
                  <a:tcPr/>
                </a:tc>
              </a:tr>
              <a:tr h="370840">
                <a:tc>
                  <a:txBody>
                    <a:bodyPr/>
                    <a:lstStyle/>
                    <a:p>
                      <a:r>
                        <a:rPr lang="fr-FR" sz="1600" dirty="0" err="1" smtClean="0">
                          <a:latin typeface="Times New Roman" pitchFamily="18" charset="0"/>
                          <a:cs typeface="Times New Roman" pitchFamily="18" charset="0"/>
                        </a:rPr>
                        <a:t>Chap</a:t>
                      </a:r>
                      <a:r>
                        <a:rPr lang="fr-FR" sz="1600" dirty="0" smtClean="0">
                          <a:latin typeface="Times New Roman" pitchFamily="18" charset="0"/>
                          <a:cs typeface="Times New Roman" pitchFamily="18" charset="0"/>
                        </a:rPr>
                        <a:t> 23 : Immobilisations en cours</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4 162 </a:t>
                      </a:r>
                      <a:r>
                        <a:rPr lang="fr-FR" sz="1600" dirty="0" err="1" smtClean="0">
                          <a:latin typeface="Times New Roman" pitchFamily="18" charset="0"/>
                          <a:cs typeface="Times New Roman" pitchFamily="18" charset="0"/>
                        </a:rPr>
                        <a:t>162</a:t>
                      </a:r>
                      <a:r>
                        <a:rPr lang="fr-FR" sz="1600" baseline="0" dirty="0" smtClean="0">
                          <a:latin typeface="Times New Roman" pitchFamily="18" charset="0"/>
                          <a:cs typeface="Times New Roman" pitchFamily="18" charset="0"/>
                        </a:rPr>
                        <a:t> </a:t>
                      </a:r>
                      <a:r>
                        <a:rPr lang="fr-FR" sz="1600" dirty="0" smtClean="0">
                          <a:latin typeface="Times New Roman" pitchFamily="18" charset="0"/>
                          <a:cs typeface="Times New Roman" pitchFamily="18" charset="0"/>
                        </a:rPr>
                        <a:t>€</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4 471 093 €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3 733 651 €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989 689 €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2 204 749 €</a:t>
                      </a:r>
                      <a:endParaRPr lang="fr-FR" sz="1600" dirty="0">
                        <a:latin typeface="Times New Roman" pitchFamily="18" charset="0"/>
                        <a:cs typeface="Times New Roman" pitchFamily="18" charset="0"/>
                      </a:endParaRPr>
                    </a:p>
                  </a:txBody>
                  <a:tcPr/>
                </a:tc>
              </a:tr>
            </a:tbl>
          </a:graphicData>
        </a:graphic>
      </p:graphicFrame>
      <p:sp>
        <p:nvSpPr>
          <p:cNvPr id="6" name="Espace réservé du numéro de diapositive 5"/>
          <p:cNvSpPr>
            <a:spLocks noGrp="1"/>
          </p:cNvSpPr>
          <p:nvPr>
            <p:ph type="sldNum" sz="quarter" idx="15"/>
          </p:nvPr>
        </p:nvSpPr>
        <p:spPr/>
        <p:txBody>
          <a:bodyPr/>
          <a:lstStyle/>
          <a:p>
            <a:fld id="{DE7B20A6-7C5E-4C62-B252-BF0FA16D3207}" type="slidenum">
              <a:rPr lang="fr-FR" smtClean="0"/>
              <a:pPr/>
              <a:t>37</a:t>
            </a:fld>
            <a:endParaRPr lang="fr-FR"/>
          </a:p>
        </p:txBody>
      </p:sp>
      <p:sp>
        <p:nvSpPr>
          <p:cNvPr id="5" name="Espace réservé du pied de page 4"/>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fontScale="90000"/>
          </a:bodyPr>
          <a:lstStyle/>
          <a:p>
            <a:pPr algn="ctr"/>
            <a:r>
              <a:rPr lang="fr-FR" dirty="0" smtClean="0"/>
              <a:t>DEPENSES INVESTISSEMENT </a:t>
            </a:r>
            <a:br>
              <a:rPr lang="fr-FR" dirty="0" smtClean="0"/>
            </a:br>
            <a:r>
              <a:rPr lang="fr-FR" dirty="0" smtClean="0"/>
              <a:t>PAR CHAPITRE</a:t>
            </a:r>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539552" y="2060848"/>
          <a:ext cx="8175852" cy="3436255"/>
        </p:xfrm>
        <a:graphic>
          <a:graphicData uri="http://schemas.openxmlformats.org/drawingml/2006/table">
            <a:tbl>
              <a:tblPr firstRow="1" bandRow="1">
                <a:tableStyleId>{5C22544A-7EE6-4342-B048-85BDC9FD1C3A}</a:tableStyleId>
              </a:tblPr>
              <a:tblGrid>
                <a:gridCol w="1539548"/>
                <a:gridCol w="1282013"/>
                <a:gridCol w="1357426"/>
                <a:gridCol w="1282013"/>
                <a:gridCol w="1357426"/>
                <a:gridCol w="1357426"/>
              </a:tblGrid>
              <a:tr h="484726">
                <a:tc>
                  <a:txBody>
                    <a:bodyPr/>
                    <a:lstStyle/>
                    <a:p>
                      <a:endParaRPr lang="fr-FR" sz="1600" dirty="0">
                        <a:latin typeface="Times New Roman" pitchFamily="18" charset="0"/>
                        <a:cs typeface="Times New Roman" pitchFamily="18" charset="0"/>
                      </a:endParaRPr>
                    </a:p>
                  </a:txBody>
                  <a:tcPr/>
                </a:tc>
                <a:tc>
                  <a:txBody>
                    <a:bodyPr/>
                    <a:lstStyle/>
                    <a:p>
                      <a:pPr algn="ctr"/>
                      <a:r>
                        <a:rPr lang="fr-FR" sz="1600" dirty="0" smtClean="0">
                          <a:latin typeface="Times New Roman" pitchFamily="18" charset="0"/>
                          <a:cs typeface="Times New Roman" pitchFamily="18" charset="0"/>
                        </a:rPr>
                        <a:t>2013</a:t>
                      </a:r>
                      <a:endParaRPr lang="fr-FR" sz="1600" dirty="0">
                        <a:latin typeface="Times New Roman" pitchFamily="18" charset="0"/>
                        <a:cs typeface="Times New Roman" pitchFamily="18" charset="0"/>
                      </a:endParaRPr>
                    </a:p>
                  </a:txBody>
                  <a:tcPr/>
                </a:tc>
                <a:tc>
                  <a:txBody>
                    <a:bodyPr/>
                    <a:lstStyle/>
                    <a:p>
                      <a:pPr algn="ctr"/>
                      <a:r>
                        <a:rPr lang="fr-FR" sz="1600" dirty="0" smtClean="0">
                          <a:latin typeface="Times New Roman" pitchFamily="18" charset="0"/>
                          <a:cs typeface="Times New Roman" pitchFamily="18" charset="0"/>
                        </a:rPr>
                        <a:t>2014</a:t>
                      </a:r>
                      <a:endParaRPr lang="fr-FR" sz="1600" dirty="0">
                        <a:latin typeface="Times New Roman" pitchFamily="18" charset="0"/>
                        <a:cs typeface="Times New Roman" pitchFamily="18" charset="0"/>
                      </a:endParaRPr>
                    </a:p>
                  </a:txBody>
                  <a:tcPr/>
                </a:tc>
                <a:tc>
                  <a:txBody>
                    <a:bodyPr/>
                    <a:lstStyle/>
                    <a:p>
                      <a:pPr algn="ctr"/>
                      <a:r>
                        <a:rPr lang="fr-FR" sz="1600" dirty="0" smtClean="0">
                          <a:latin typeface="Times New Roman" pitchFamily="18" charset="0"/>
                          <a:cs typeface="Times New Roman" pitchFamily="18" charset="0"/>
                        </a:rPr>
                        <a:t>2015</a:t>
                      </a:r>
                      <a:endParaRPr lang="fr-FR" sz="1600" dirty="0">
                        <a:latin typeface="Times New Roman" pitchFamily="18" charset="0"/>
                        <a:cs typeface="Times New Roman" pitchFamily="18" charset="0"/>
                      </a:endParaRPr>
                    </a:p>
                  </a:txBody>
                  <a:tcPr/>
                </a:tc>
                <a:tc>
                  <a:txBody>
                    <a:bodyPr/>
                    <a:lstStyle/>
                    <a:p>
                      <a:pPr algn="ctr"/>
                      <a:r>
                        <a:rPr lang="fr-FR" sz="1600" dirty="0" smtClean="0">
                          <a:latin typeface="Times New Roman" pitchFamily="18" charset="0"/>
                          <a:cs typeface="Times New Roman" pitchFamily="18" charset="0"/>
                        </a:rPr>
                        <a:t>2016</a:t>
                      </a:r>
                      <a:endParaRPr lang="fr-FR" sz="1600" dirty="0">
                        <a:latin typeface="Times New Roman" pitchFamily="18" charset="0"/>
                        <a:cs typeface="Times New Roman" pitchFamily="18" charset="0"/>
                      </a:endParaRPr>
                    </a:p>
                  </a:txBody>
                  <a:tcPr/>
                </a:tc>
                <a:tc>
                  <a:txBody>
                    <a:bodyPr/>
                    <a:lstStyle/>
                    <a:p>
                      <a:pPr algn="ctr"/>
                      <a:r>
                        <a:rPr lang="fr-FR" sz="1600" dirty="0" smtClean="0">
                          <a:latin typeface="Times New Roman" pitchFamily="18" charset="0"/>
                          <a:cs typeface="Times New Roman" pitchFamily="18" charset="0"/>
                        </a:rPr>
                        <a:t>2017</a:t>
                      </a:r>
                      <a:endParaRPr lang="fr-FR" sz="1600" dirty="0">
                        <a:latin typeface="Times New Roman" pitchFamily="18" charset="0"/>
                        <a:cs typeface="Times New Roman" pitchFamily="18" charset="0"/>
                      </a:endParaRPr>
                    </a:p>
                  </a:txBody>
                  <a:tcPr/>
                </a:tc>
              </a:tr>
              <a:tr h="484726">
                <a:tc>
                  <a:txBody>
                    <a:bodyPr/>
                    <a:lstStyle/>
                    <a:p>
                      <a:r>
                        <a:rPr lang="fr-FR" sz="1600" dirty="0" smtClean="0">
                          <a:latin typeface="Times New Roman" pitchFamily="18" charset="0"/>
                          <a:cs typeface="Times New Roman" pitchFamily="18" charset="0"/>
                        </a:rPr>
                        <a:t>040</a:t>
                      </a:r>
                      <a:r>
                        <a:rPr lang="fr-FR" sz="1600" baseline="0" dirty="0" smtClean="0">
                          <a:latin typeface="Times New Roman" pitchFamily="18" charset="0"/>
                          <a:cs typeface="Times New Roman" pitchFamily="18" charset="0"/>
                        </a:rPr>
                        <a:t> : </a:t>
                      </a:r>
                      <a:r>
                        <a:rPr lang="fr-FR" sz="1400" baseline="0" dirty="0" smtClean="0">
                          <a:latin typeface="Times New Roman" pitchFamily="18" charset="0"/>
                          <a:cs typeface="Times New Roman" pitchFamily="18" charset="0"/>
                        </a:rPr>
                        <a:t>Amortissements</a:t>
                      </a:r>
                      <a:endParaRPr lang="fr-FR" sz="14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130 921 €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136 175 €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108 878 €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52 973 €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105 662 €</a:t>
                      </a:r>
                      <a:endParaRPr lang="fr-FR" sz="1600" dirty="0">
                        <a:latin typeface="Times New Roman" pitchFamily="18" charset="0"/>
                        <a:cs typeface="Times New Roman" pitchFamily="18" charset="0"/>
                      </a:endParaRPr>
                    </a:p>
                  </a:txBody>
                  <a:tcPr/>
                </a:tc>
              </a:tr>
              <a:tr h="756969">
                <a:tc>
                  <a:txBody>
                    <a:bodyPr/>
                    <a:lstStyle/>
                    <a:p>
                      <a:r>
                        <a:rPr lang="fr-FR" sz="1600" dirty="0" smtClean="0">
                          <a:latin typeface="Times New Roman" pitchFamily="18" charset="0"/>
                          <a:cs typeface="Times New Roman" pitchFamily="18" charset="0"/>
                        </a:rPr>
                        <a:t>10 : Dotations fonds divers réserves</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309 281 €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322 588 €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887 410 €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970 710 €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979 711 €</a:t>
                      </a:r>
                      <a:endParaRPr lang="fr-FR" sz="1600" dirty="0">
                        <a:latin typeface="Times New Roman" pitchFamily="18" charset="0"/>
                        <a:cs typeface="Times New Roman" pitchFamily="18" charset="0"/>
                      </a:endParaRPr>
                    </a:p>
                  </a:txBody>
                  <a:tcPr/>
                </a:tc>
              </a:tr>
              <a:tr h="756969">
                <a:tc>
                  <a:txBody>
                    <a:bodyPr/>
                    <a:lstStyle/>
                    <a:p>
                      <a:r>
                        <a:rPr lang="fr-FR" sz="1600" dirty="0" smtClean="0">
                          <a:latin typeface="Times New Roman" pitchFamily="18" charset="0"/>
                          <a:cs typeface="Times New Roman" pitchFamily="18" charset="0"/>
                        </a:rPr>
                        <a:t>13 : Subventions investissement</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3 851 292 €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1 697 592 €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6 170 513 €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477 613 €</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1 012 999 €</a:t>
                      </a:r>
                      <a:endParaRPr lang="fr-FR" sz="1600" dirty="0">
                        <a:latin typeface="Times New Roman" pitchFamily="18" charset="0"/>
                        <a:cs typeface="Times New Roman" pitchFamily="18" charset="0"/>
                      </a:endParaRPr>
                    </a:p>
                  </a:txBody>
                  <a:tcPr/>
                </a:tc>
              </a:tr>
              <a:tr h="756969">
                <a:tc>
                  <a:txBody>
                    <a:bodyPr/>
                    <a:lstStyle/>
                    <a:p>
                      <a:r>
                        <a:rPr lang="fr-FR" sz="1600" dirty="0" smtClean="0">
                          <a:latin typeface="Times New Roman" pitchFamily="18" charset="0"/>
                          <a:cs typeface="Times New Roman" pitchFamily="18" charset="0"/>
                        </a:rPr>
                        <a:t>16 : Emprunts et dettes assimilés</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850 420 €</a:t>
                      </a:r>
                      <a:endParaRPr lang="fr-FR" sz="1600" dirty="0">
                        <a:latin typeface="Times New Roman" pitchFamily="18" charset="0"/>
                        <a:cs typeface="Times New Roman" pitchFamily="18" charset="0"/>
                      </a:endParaRPr>
                    </a:p>
                  </a:txBody>
                  <a:tcPr/>
                </a:tc>
                <a:tc>
                  <a:txBody>
                    <a:bodyPr/>
                    <a:lstStyle/>
                    <a:p>
                      <a:pPr algn="r"/>
                      <a:endParaRPr lang="fr-FR" sz="1600" dirty="0">
                        <a:latin typeface="Times New Roman" pitchFamily="18" charset="0"/>
                        <a:cs typeface="Times New Roman" pitchFamily="18" charset="0"/>
                      </a:endParaRPr>
                    </a:p>
                  </a:txBody>
                  <a:tcPr/>
                </a:tc>
                <a:tc>
                  <a:txBody>
                    <a:bodyPr/>
                    <a:lstStyle/>
                    <a:p>
                      <a:pPr algn="r"/>
                      <a:endParaRPr lang="fr-FR" sz="1600" dirty="0">
                        <a:latin typeface="Times New Roman" pitchFamily="18" charset="0"/>
                        <a:cs typeface="Times New Roman" pitchFamily="18" charset="0"/>
                      </a:endParaRPr>
                    </a:p>
                  </a:txBody>
                  <a:tcPr/>
                </a:tc>
                <a:tc>
                  <a:txBody>
                    <a:bodyPr/>
                    <a:lstStyle/>
                    <a:p>
                      <a:pPr algn="r"/>
                      <a:endParaRPr lang="fr-FR" sz="1600" dirty="0">
                        <a:latin typeface="Times New Roman" pitchFamily="18" charset="0"/>
                        <a:cs typeface="Times New Roman" pitchFamily="18" charset="0"/>
                      </a:endParaRPr>
                    </a:p>
                  </a:txBody>
                  <a:tcPr/>
                </a:tc>
                <a:tc>
                  <a:txBody>
                    <a:bodyPr/>
                    <a:lstStyle/>
                    <a:p>
                      <a:pPr algn="r"/>
                      <a:endParaRPr lang="fr-FR" sz="1600" dirty="0">
                        <a:latin typeface="Times New Roman" pitchFamily="18" charset="0"/>
                        <a:cs typeface="Times New Roman" pitchFamily="18" charset="0"/>
                      </a:endParaRPr>
                    </a:p>
                  </a:txBody>
                  <a:tcPr/>
                </a:tc>
              </a:tr>
            </a:tbl>
          </a:graphicData>
        </a:graphic>
      </p:graphicFrame>
      <p:sp>
        <p:nvSpPr>
          <p:cNvPr id="6" name="Espace réservé du numéro de diapositive 5"/>
          <p:cNvSpPr>
            <a:spLocks noGrp="1"/>
          </p:cNvSpPr>
          <p:nvPr>
            <p:ph type="sldNum" sz="quarter" idx="15"/>
          </p:nvPr>
        </p:nvSpPr>
        <p:spPr/>
        <p:txBody>
          <a:bodyPr/>
          <a:lstStyle/>
          <a:p>
            <a:fld id="{DE7B20A6-7C5E-4C62-B252-BF0FA16D3207}" type="slidenum">
              <a:rPr lang="fr-FR" smtClean="0"/>
              <a:pPr/>
              <a:t>38</a:t>
            </a:fld>
            <a:endParaRPr lang="fr-FR"/>
          </a:p>
        </p:txBody>
      </p:sp>
      <p:sp>
        <p:nvSpPr>
          <p:cNvPr id="5" name="Espace réservé du pied de page 4"/>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fontScale="90000"/>
          </a:bodyPr>
          <a:lstStyle/>
          <a:p>
            <a:pPr algn="ctr"/>
            <a:r>
              <a:rPr lang="fr-FR" dirty="0" smtClean="0"/>
              <a:t>RECETTES INVESTISSEMENT </a:t>
            </a:r>
            <a:br>
              <a:rPr lang="fr-FR" dirty="0" smtClean="0"/>
            </a:br>
            <a:r>
              <a:rPr lang="fr-FR" dirty="0" smtClean="0"/>
              <a:t>PAR CHAPITRE</a:t>
            </a:r>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Font typeface="Wingdings" pitchFamily="2" charset="2"/>
              <a:buChar char="q"/>
            </a:pPr>
            <a:r>
              <a:rPr lang="fr-FR" dirty="0" smtClean="0"/>
              <a:t>Réhabilitation des bâtiments publics : 100 000€</a:t>
            </a:r>
          </a:p>
          <a:p>
            <a:pPr>
              <a:buFont typeface="Wingdings" pitchFamily="2" charset="2"/>
              <a:buChar char="q"/>
            </a:pPr>
            <a:r>
              <a:rPr lang="fr-FR" dirty="0" smtClean="0"/>
              <a:t>Constructions scolaires T13 </a:t>
            </a:r>
            <a:r>
              <a:rPr lang="fr-FR" dirty="0" err="1" smtClean="0"/>
              <a:t>Mroalé</a:t>
            </a:r>
            <a:r>
              <a:rPr lang="fr-FR" dirty="0" smtClean="0"/>
              <a:t> : 1 900 000 €</a:t>
            </a:r>
          </a:p>
          <a:p>
            <a:pPr>
              <a:buFont typeface="Wingdings" pitchFamily="2" charset="2"/>
              <a:buChar char="q"/>
            </a:pPr>
            <a:r>
              <a:rPr lang="fr-FR" dirty="0" smtClean="0"/>
              <a:t>Mosquée </a:t>
            </a:r>
            <a:r>
              <a:rPr lang="fr-FR" dirty="0" err="1" smtClean="0"/>
              <a:t>Tsingoni</a:t>
            </a:r>
            <a:r>
              <a:rPr lang="fr-FR" dirty="0" smtClean="0"/>
              <a:t> : 244 130 €</a:t>
            </a:r>
          </a:p>
          <a:p>
            <a:pPr>
              <a:buFont typeface="Wingdings" pitchFamily="2" charset="2"/>
              <a:buChar char="q"/>
            </a:pPr>
            <a:r>
              <a:rPr lang="fr-FR" dirty="0" smtClean="0"/>
              <a:t>STEP RHI BAJONI et MRONI MOILA : 524 000 €</a:t>
            </a:r>
          </a:p>
          <a:p>
            <a:pPr>
              <a:buFont typeface="Wingdings" pitchFamily="2" charset="2"/>
              <a:buChar char="q"/>
            </a:pPr>
            <a:r>
              <a:rPr lang="fr-FR" dirty="0" smtClean="0"/>
              <a:t>Groupe scolaire T24 de </a:t>
            </a:r>
            <a:r>
              <a:rPr lang="fr-FR" dirty="0" err="1" smtClean="0"/>
              <a:t>Combani</a:t>
            </a:r>
            <a:endParaRPr lang="fr-FR" dirty="0" smtClean="0"/>
          </a:p>
          <a:p>
            <a:pPr>
              <a:buFont typeface="Wingdings" pitchFamily="2" charset="2"/>
              <a:buChar char="q"/>
            </a:pPr>
            <a:r>
              <a:rPr lang="fr-FR" dirty="0" smtClean="0"/>
              <a:t>Extension école maternelle de </a:t>
            </a:r>
            <a:r>
              <a:rPr lang="fr-FR" dirty="0" err="1" smtClean="0"/>
              <a:t>Combani</a:t>
            </a:r>
            <a:endParaRPr lang="fr-FR" dirty="0" smtClean="0"/>
          </a:p>
          <a:p>
            <a:pPr>
              <a:buFont typeface="Wingdings" pitchFamily="2" charset="2"/>
              <a:buChar char="q"/>
            </a:pPr>
            <a:endParaRPr lang="fr-FR" dirty="0" smtClean="0"/>
          </a:p>
          <a:p>
            <a:pPr>
              <a:buNone/>
            </a:pPr>
            <a:endParaRPr lang="fr-FR" dirty="0" smtClean="0"/>
          </a:p>
          <a:p>
            <a:pPr>
              <a:buNone/>
            </a:pPr>
            <a:endParaRPr lang="fr-FR" dirty="0" smtClean="0"/>
          </a:p>
          <a:p>
            <a:pPr>
              <a:buFont typeface="Wingdings" pitchFamily="2" charset="2"/>
              <a:buChar char="q"/>
            </a:pPr>
            <a:endParaRPr lang="fr-FR" dirty="0" smtClean="0"/>
          </a:p>
          <a:p>
            <a:pPr>
              <a:buFont typeface="Wingdings" pitchFamily="2" charset="2"/>
              <a:buChar char="q"/>
            </a:pPr>
            <a:endParaRPr lang="fr-FR" dirty="0" smtClean="0"/>
          </a:p>
          <a:p>
            <a:pPr>
              <a:buNone/>
            </a:pPr>
            <a:endParaRPr lang="fr-FR" dirty="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39</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a:bodyPr>
          <a:lstStyle/>
          <a:p>
            <a:pPr algn="ctr"/>
            <a:r>
              <a:rPr lang="fr-FR" sz="2800" u="sng" dirty="0" smtClean="0">
                <a:latin typeface="Arial" pitchFamily="34" charset="0"/>
                <a:cs typeface="Arial" pitchFamily="34" charset="0"/>
              </a:rPr>
              <a:t>Les opérations financées</a:t>
            </a:r>
            <a:endParaRPr lang="fr-FR" sz="28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Font typeface="Wingdings" pitchFamily="2" charset="2"/>
              <a:buChar char="v"/>
            </a:pPr>
            <a:r>
              <a:rPr lang="fr-FR" dirty="0" smtClean="0"/>
              <a:t>1 - Le contexte général de l’année 2018</a:t>
            </a:r>
          </a:p>
          <a:p>
            <a:pPr>
              <a:buFont typeface="Wingdings" pitchFamily="2" charset="2"/>
              <a:buChar char="v"/>
            </a:pPr>
            <a:endParaRPr lang="fr-FR" dirty="0" smtClean="0"/>
          </a:p>
          <a:p>
            <a:pPr>
              <a:buFont typeface="Wingdings" pitchFamily="2" charset="2"/>
              <a:buChar char="v"/>
            </a:pPr>
            <a:r>
              <a:rPr lang="fr-FR" dirty="0" smtClean="0"/>
              <a:t> 2 - Le contexte local</a:t>
            </a:r>
          </a:p>
          <a:p>
            <a:pPr>
              <a:buFont typeface="Wingdings" pitchFamily="2" charset="2"/>
              <a:buChar char="v"/>
            </a:pPr>
            <a:endParaRPr lang="fr-FR" dirty="0" smtClean="0"/>
          </a:p>
          <a:p>
            <a:pPr>
              <a:buFont typeface="Wingdings" pitchFamily="2" charset="2"/>
              <a:buChar char="v"/>
            </a:pPr>
            <a:r>
              <a:rPr lang="fr-FR" dirty="0" smtClean="0"/>
              <a:t>3 – La situation financière de la collectivité</a:t>
            </a:r>
          </a:p>
          <a:p>
            <a:endParaRPr lang="fr-FR" dirty="0" smtClean="0"/>
          </a:p>
          <a:p>
            <a:pPr>
              <a:buFont typeface="Wingdings" pitchFamily="2" charset="2"/>
              <a:buChar char="v"/>
            </a:pPr>
            <a:r>
              <a:rPr lang="fr-FR" dirty="0" smtClean="0"/>
              <a:t> 4 - Les orientations budgétaires 2018</a:t>
            </a:r>
          </a:p>
          <a:p>
            <a:endParaRPr lang="fr-FR" dirty="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4</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lstStyle/>
          <a:p>
            <a:pPr algn="ctr"/>
            <a:r>
              <a:rPr lang="fr-FR" dirty="0" smtClean="0"/>
              <a:t>Sommaire</a:t>
            </a:r>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endParaRPr lang="fr-FR" b="1" u="sng" dirty="0" smtClean="0"/>
          </a:p>
          <a:p>
            <a:pPr>
              <a:buFont typeface="Wingdings" pitchFamily="2" charset="2"/>
              <a:buChar char="q"/>
            </a:pPr>
            <a:r>
              <a:rPr lang="fr-FR" dirty="0" smtClean="0"/>
              <a:t>Travaux prioritaires de renforcement et réhabilitation des eaux pluviales - Travaux</a:t>
            </a:r>
          </a:p>
          <a:p>
            <a:pPr>
              <a:buFont typeface="Wingdings" pitchFamily="2" charset="2"/>
              <a:buChar char="q"/>
            </a:pPr>
            <a:r>
              <a:rPr lang="fr-FR" dirty="0" smtClean="0"/>
              <a:t> Groupe scolaire T24 </a:t>
            </a:r>
            <a:r>
              <a:rPr lang="fr-FR" dirty="0" err="1" smtClean="0"/>
              <a:t>Combani</a:t>
            </a:r>
            <a:endParaRPr lang="fr-FR" dirty="0" smtClean="0"/>
          </a:p>
          <a:p>
            <a:pPr>
              <a:buFont typeface="Wingdings" pitchFamily="2" charset="2"/>
              <a:buChar char="q"/>
            </a:pPr>
            <a:r>
              <a:rPr lang="fr-FR" dirty="0" smtClean="0"/>
              <a:t>Extension de l’école maternelle de </a:t>
            </a:r>
            <a:r>
              <a:rPr lang="fr-FR" dirty="0" err="1" smtClean="0"/>
              <a:t>Combani</a:t>
            </a:r>
            <a:endParaRPr lang="fr-FR" dirty="0" smtClean="0"/>
          </a:p>
          <a:p>
            <a:pPr>
              <a:buFont typeface="Wingdings" pitchFamily="2" charset="2"/>
              <a:buChar char="q"/>
            </a:pPr>
            <a:r>
              <a:rPr lang="fr-FR" dirty="0" smtClean="0"/>
              <a:t>Renforcement et revitalisation du Centre Bourg de </a:t>
            </a:r>
            <a:r>
              <a:rPr lang="fr-FR" dirty="0" err="1" smtClean="0"/>
              <a:t>Combani</a:t>
            </a:r>
            <a:endParaRPr lang="fr-FR" dirty="0" smtClean="0"/>
          </a:p>
          <a:p>
            <a:pPr>
              <a:buFont typeface="Wingdings" pitchFamily="2" charset="2"/>
              <a:buChar char="q"/>
            </a:pPr>
            <a:r>
              <a:rPr lang="fr-FR" dirty="0" smtClean="0"/>
              <a:t>Etudes pré-opérationnelles de la RHI KIYAMA</a:t>
            </a:r>
          </a:p>
          <a:p>
            <a:pPr>
              <a:buNone/>
            </a:pPr>
            <a:endParaRPr lang="fr-FR" dirty="0" smtClean="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40</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a:bodyPr>
          <a:lstStyle/>
          <a:p>
            <a:pPr algn="ctr"/>
            <a:r>
              <a:rPr lang="fr-FR" sz="3200" dirty="0" smtClean="0">
                <a:latin typeface="Arial" pitchFamily="34" charset="0"/>
                <a:cs typeface="Arial" pitchFamily="34" charset="0"/>
              </a:rPr>
              <a:t>LES OPERATIONS NOUVELLES</a:t>
            </a:r>
            <a:endParaRPr lang="fr-FR" sz="3200"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algn="just"/>
            <a:r>
              <a:rPr lang="fr-FR" dirty="0" smtClean="0"/>
              <a:t>Après analyse de la situation financière de notre commune, il convient de fixer  les grandes lignes qui orienteront le budget 2018. </a:t>
            </a:r>
          </a:p>
          <a:p>
            <a:pPr algn="just"/>
            <a:r>
              <a:rPr lang="fr-FR" dirty="0" smtClean="0"/>
              <a:t>La situation spécifique de la Mairie de </a:t>
            </a:r>
            <a:r>
              <a:rPr lang="fr-FR" dirty="0" err="1" smtClean="0"/>
              <a:t>Tsingoni</a:t>
            </a:r>
            <a:r>
              <a:rPr lang="fr-FR" dirty="0" smtClean="0"/>
              <a:t> se traduit par le </a:t>
            </a:r>
            <a:r>
              <a:rPr lang="fr-FR" b="1" dirty="0" smtClean="0"/>
              <a:t>manque cruciale de marge de manœuvre </a:t>
            </a:r>
            <a:r>
              <a:rPr lang="fr-FR" dirty="0" smtClean="0"/>
              <a:t>tant les recettes propres ne couvrent pas les besoins quotidiens.</a:t>
            </a:r>
          </a:p>
          <a:p>
            <a:pPr algn="just"/>
            <a:r>
              <a:rPr lang="fr-FR" dirty="0" smtClean="0"/>
              <a:t>Le résultat de l’exercice 2017 est déficitaire pour les deux sections (RF – 1 268 372 € / RI – 764 445 €), ce qui aggrave d’autant la situation budgétaire de la collectivité.</a:t>
            </a:r>
          </a:p>
          <a:p>
            <a:pPr algn="just"/>
            <a:r>
              <a:rPr lang="fr-FR" dirty="0" smtClean="0"/>
              <a:t>On assiste à une dégradation continue de la situation financière de la commune</a:t>
            </a:r>
          </a:p>
          <a:p>
            <a:endParaRPr lang="fr-FR" dirty="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41</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a:bodyPr>
          <a:lstStyle/>
          <a:p>
            <a:pPr algn="ctr"/>
            <a:r>
              <a:rPr lang="fr-FR" b="1" u="sng" dirty="0" smtClean="0"/>
              <a:t>Les orientations budgétaires 2018</a:t>
            </a:r>
            <a:endParaRPr lang="fr-FR" b="1" u="sng"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r>
              <a:rPr lang="fr-FR" dirty="0" smtClean="0"/>
              <a:t>La baisse de 60 % de la valeur locative cadastrale induit par la loi du 28 février 2017 a aggravé également la situation financière de la commune. Surtout que la perte de recettes engendrées ne sera compensée qu’en 2019 et ce conformément au mécanisme de compensation prévu par la loi de finance rectificative de 2017</a:t>
            </a:r>
          </a:p>
          <a:p>
            <a:endParaRPr lang="fr-FR" dirty="0" smtClean="0">
              <a:solidFill>
                <a:srgbClr val="FF0000"/>
              </a:solidFill>
            </a:endParaRPr>
          </a:p>
          <a:p>
            <a:r>
              <a:rPr lang="fr-FR" dirty="0" smtClean="0"/>
              <a:t>A cela s’ajoute un montant important des restes à réaliser  2017 pour la section fonctionnement qui est de 531 499 €.</a:t>
            </a:r>
          </a:p>
          <a:p>
            <a:r>
              <a:rPr lang="fr-FR" dirty="0" smtClean="0"/>
              <a:t>Il est à souligner également le montant non négligeable des dépenses engagées en 2017 hors financement  à hauteur de 1 500 000 €</a:t>
            </a:r>
          </a:p>
          <a:p>
            <a:endParaRPr lang="fr-FR" dirty="0" smtClean="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42</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lstStyle/>
          <a:p>
            <a:endParaRPr lang="fr-F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Nous avons des dépenses exponentielles qui ne s’arrêtent pas.</a:t>
            </a:r>
          </a:p>
          <a:p>
            <a:r>
              <a:rPr lang="fr-FR" dirty="0" smtClean="0"/>
              <a:t>C’est dans cette situation chaotique aujourd’hui qu’on présente les prévisions du budget 2018 avec </a:t>
            </a:r>
            <a:r>
              <a:rPr lang="fr-FR" b="1" dirty="0" smtClean="0"/>
              <a:t>8 167 285€ </a:t>
            </a:r>
            <a:r>
              <a:rPr lang="fr-FR" dirty="0" smtClean="0"/>
              <a:t>en recette de fonctionnement et </a:t>
            </a:r>
            <a:r>
              <a:rPr lang="fr-FR" b="1" dirty="0" smtClean="0"/>
              <a:t>10 264 139 €</a:t>
            </a:r>
            <a:r>
              <a:rPr lang="fr-FR" dirty="0" smtClean="0"/>
              <a:t> en dépense de fonctionnement. Soit un </a:t>
            </a:r>
            <a:r>
              <a:rPr lang="fr-FR" dirty="0" smtClean="0">
                <a:solidFill>
                  <a:schemeClr val="bg1"/>
                </a:solidFill>
              </a:rPr>
              <a:t>déséquilibre de    - </a:t>
            </a:r>
            <a:r>
              <a:rPr lang="fr-FR" b="1" dirty="0" smtClean="0">
                <a:solidFill>
                  <a:schemeClr val="bg1"/>
                </a:solidFill>
              </a:rPr>
              <a:t>2 096 854 €</a:t>
            </a:r>
            <a:endParaRPr lang="fr-FR" b="1" dirty="0">
              <a:solidFill>
                <a:schemeClr val="bg1"/>
              </a:solidFill>
            </a:endParaRPr>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43</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lstStyle/>
          <a:p>
            <a:endParaRPr lang="fr-F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r>
              <a:rPr lang="fr-FR" b="1" u="sng" dirty="0" smtClean="0"/>
              <a:t>Pour la section fonctionnement</a:t>
            </a:r>
          </a:p>
          <a:p>
            <a:pPr>
              <a:buNone/>
            </a:pPr>
            <a:endParaRPr lang="fr-FR" b="1" dirty="0" smtClean="0"/>
          </a:p>
          <a:p>
            <a:r>
              <a:rPr lang="fr-FR" b="1" dirty="0" smtClean="0"/>
              <a:t>La question fondamentale </a:t>
            </a:r>
            <a:r>
              <a:rPr lang="fr-FR" dirty="0" smtClean="0"/>
              <a:t>: </a:t>
            </a:r>
          </a:p>
          <a:p>
            <a:pPr>
              <a:buNone/>
            </a:pPr>
            <a:r>
              <a:rPr lang="fr-FR" dirty="0" smtClean="0"/>
              <a:t>   voir quel type de démarche devons-nous adopter pour minimiser nos dépenses réelles face à nos recettes certaines ?</a:t>
            </a:r>
          </a:p>
          <a:p>
            <a:pPr>
              <a:buFont typeface="Wingdings" pitchFamily="2" charset="2"/>
              <a:buChar char="q"/>
            </a:pPr>
            <a:r>
              <a:rPr lang="fr-FR" dirty="0" smtClean="0"/>
              <a:t>Des efforts doivent être fournis dans </a:t>
            </a:r>
            <a:r>
              <a:rPr lang="fr-FR" b="1" dirty="0" smtClean="0"/>
              <a:t>2 directions majeures </a:t>
            </a:r>
            <a:r>
              <a:rPr lang="fr-FR" dirty="0" smtClean="0"/>
              <a:t>: en recette et en dépense</a:t>
            </a:r>
          </a:p>
          <a:p>
            <a:pPr>
              <a:buFont typeface="Wingdings" pitchFamily="2" charset="2"/>
              <a:buChar char="q"/>
            </a:pPr>
            <a:endParaRPr lang="fr-FR" dirty="0" smtClean="0"/>
          </a:p>
          <a:p>
            <a:pPr>
              <a:buFont typeface="Wingdings" pitchFamily="2" charset="2"/>
              <a:buChar char="q"/>
            </a:pPr>
            <a:endParaRPr lang="fr-FR" dirty="0" smtClean="0"/>
          </a:p>
          <a:p>
            <a:pPr>
              <a:buNone/>
            </a:pPr>
            <a:endParaRPr lang="fr-FR" dirty="0" smtClean="0"/>
          </a:p>
          <a:p>
            <a:pPr marL="514350" indent="-514350">
              <a:buNone/>
            </a:pPr>
            <a:endParaRPr lang="fr-FR" dirty="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44</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a:bodyPr>
          <a:lstStyle/>
          <a:p>
            <a:pPr algn="ctr"/>
            <a:r>
              <a:rPr lang="fr-FR" b="1" dirty="0" smtClean="0"/>
              <a:t>Les préconisations</a:t>
            </a:r>
            <a:endParaRPr lang="fr-FR"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marL="514350" indent="-514350" algn="just">
              <a:buNone/>
            </a:pPr>
            <a:r>
              <a:rPr lang="fr-FR" dirty="0" smtClean="0"/>
              <a:t>1 -</a:t>
            </a:r>
            <a:r>
              <a:rPr lang="fr-FR" b="1" u="sng" dirty="0" smtClean="0"/>
              <a:t>Chapitre 011 : Charge à caractère général </a:t>
            </a:r>
          </a:p>
          <a:p>
            <a:pPr marL="514350" indent="-514350" algn="just">
              <a:buFont typeface="Wingdings" pitchFamily="2" charset="2"/>
              <a:buChar char="v"/>
            </a:pPr>
            <a:r>
              <a:rPr lang="fr-FR" u="sng" dirty="0" smtClean="0">
                <a:solidFill>
                  <a:srgbClr val="0070C0"/>
                </a:solidFill>
              </a:rPr>
              <a:t>Objectif</a:t>
            </a:r>
            <a:r>
              <a:rPr lang="fr-FR" dirty="0" smtClean="0">
                <a:solidFill>
                  <a:srgbClr val="0070C0"/>
                </a:solidFill>
              </a:rPr>
              <a:t> : ne pas dépasser 1 500 000 € comme préconisé par la CRCM en 2017</a:t>
            </a:r>
          </a:p>
          <a:p>
            <a:pPr marL="514350" indent="-514350" algn="just">
              <a:buFontTx/>
              <a:buChar char="-"/>
            </a:pPr>
            <a:r>
              <a:rPr lang="fr-FR" dirty="0" smtClean="0"/>
              <a:t>Mise en place des marchés pour l’ensemble des achats</a:t>
            </a:r>
          </a:p>
          <a:p>
            <a:pPr marL="514350" indent="-514350" algn="just">
              <a:buFontTx/>
              <a:buChar char="-"/>
            </a:pPr>
            <a:r>
              <a:rPr lang="fr-FR" dirty="0" smtClean="0"/>
              <a:t>Renégocier les contrats de prestation (Assurance, maintenance, </a:t>
            </a:r>
            <a:r>
              <a:rPr lang="fr-FR" dirty="0" err="1" smtClean="0"/>
              <a:t>etc</a:t>
            </a:r>
            <a:r>
              <a:rPr lang="fr-FR" dirty="0" smtClean="0"/>
              <a:t> …)</a:t>
            </a:r>
          </a:p>
          <a:p>
            <a:pPr marL="514350" indent="-514350" algn="just">
              <a:buFontTx/>
              <a:buChar char="-"/>
            </a:pPr>
            <a:r>
              <a:rPr lang="fr-FR" dirty="0" smtClean="0"/>
              <a:t>Suppression des abonnements téléphoniques des élus</a:t>
            </a:r>
          </a:p>
          <a:p>
            <a:pPr marL="514350" indent="-514350" algn="just">
              <a:buFontTx/>
              <a:buChar char="-"/>
            </a:pPr>
            <a:r>
              <a:rPr lang="fr-FR" dirty="0" smtClean="0"/>
              <a:t>Demander à la DRFIP une remise gracieuse du paiement d’impôts sur le foncier bâti</a:t>
            </a:r>
          </a:p>
          <a:p>
            <a:pPr marL="514350" indent="-514350" algn="just">
              <a:buFontTx/>
              <a:buChar char="-"/>
            </a:pPr>
            <a:endParaRPr lang="fr-FR" dirty="0" smtClean="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45</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lstStyle/>
          <a:p>
            <a:r>
              <a:rPr lang="fr-FR" dirty="0" smtClean="0"/>
              <a:t>DEPENSE DE FONCTIONNEMENT</a:t>
            </a:r>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smtClean="0"/>
              <a:t>2 – </a:t>
            </a:r>
            <a:r>
              <a:rPr lang="fr-FR" b="1" u="sng" dirty="0" smtClean="0"/>
              <a:t>Chapitre 012 : Charge de personnel</a:t>
            </a:r>
          </a:p>
          <a:p>
            <a:r>
              <a:rPr lang="fr-FR" dirty="0" smtClean="0"/>
              <a:t>Opter pour le non remplacement des 7 départs à la retraite en 2018</a:t>
            </a:r>
          </a:p>
          <a:p>
            <a:r>
              <a:rPr lang="fr-FR" dirty="0" smtClean="0"/>
              <a:t>Mise à jour des conditions d’attribution du SFT</a:t>
            </a:r>
          </a:p>
          <a:p>
            <a:r>
              <a:rPr lang="fr-FR" dirty="0" smtClean="0"/>
              <a:t>Baisse des contrats aidés</a:t>
            </a:r>
          </a:p>
          <a:p>
            <a:r>
              <a:rPr lang="fr-FR" dirty="0" smtClean="0"/>
              <a:t>Refonte du régime indemnitaire</a:t>
            </a:r>
          </a:p>
          <a:p>
            <a:r>
              <a:rPr lang="fr-FR" dirty="0" smtClean="0"/>
              <a:t>Suppression de la majoration de traitement (indexation) pour les </a:t>
            </a:r>
            <a:r>
              <a:rPr lang="fr-FR" dirty="0" err="1" smtClean="0"/>
              <a:t>stagiares</a:t>
            </a:r>
            <a:endParaRPr lang="fr-FR" dirty="0" smtClean="0"/>
          </a:p>
          <a:p>
            <a:r>
              <a:rPr lang="fr-FR" dirty="0" smtClean="0"/>
              <a:t>Gestion des absences</a:t>
            </a:r>
          </a:p>
          <a:p>
            <a:r>
              <a:rPr lang="fr-FR" dirty="0" smtClean="0"/>
              <a:t>Non titularisation systématique des stagiaires</a:t>
            </a:r>
          </a:p>
          <a:p>
            <a:r>
              <a:rPr lang="fr-FR" dirty="0" smtClean="0"/>
              <a:t>Accorder l’avancement d’échelon uniquement à la durée maximale</a:t>
            </a:r>
          </a:p>
          <a:p>
            <a:r>
              <a:rPr lang="fr-FR" dirty="0" smtClean="0"/>
              <a:t>Respecter le rétablissement de jour de carence (loi 2017-1837 du 30/12/2017)</a:t>
            </a:r>
            <a:endParaRPr lang="fr-FR" dirty="0"/>
          </a:p>
        </p:txBody>
      </p:sp>
      <p:sp>
        <p:nvSpPr>
          <p:cNvPr id="3" name="Espace réservé du numéro de diapositive 2"/>
          <p:cNvSpPr>
            <a:spLocks noGrp="1"/>
          </p:cNvSpPr>
          <p:nvPr>
            <p:ph type="sldNum" sz="quarter" idx="15"/>
          </p:nvPr>
        </p:nvSpPr>
        <p:spPr/>
        <p:txBody>
          <a:bodyPr/>
          <a:lstStyle/>
          <a:p>
            <a:fld id="{DE7B20A6-7C5E-4C62-B252-BF0FA16D3207}" type="slidenum">
              <a:rPr lang="fr-FR" smtClean="0"/>
              <a:pPr/>
              <a:t>46</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lstStyle/>
          <a:p>
            <a:endParaRPr lang="fr-F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3 – </a:t>
            </a:r>
            <a:r>
              <a:rPr lang="fr-FR" b="1" u="sng" dirty="0" smtClean="0"/>
              <a:t>Chapitre 65 : Autres charges de gestion courantes</a:t>
            </a:r>
          </a:p>
          <a:p>
            <a:r>
              <a:rPr lang="fr-FR" dirty="0" smtClean="0"/>
              <a:t>Baisse de la subvention du CCAS</a:t>
            </a:r>
          </a:p>
          <a:p>
            <a:r>
              <a:rPr lang="fr-FR" dirty="0" smtClean="0"/>
              <a:t>Baisse des subventions des associations et refonte des critères</a:t>
            </a:r>
          </a:p>
          <a:p>
            <a:r>
              <a:rPr lang="fr-FR" dirty="0" smtClean="0"/>
              <a:t>Limiter les indemnités des élus à hauteur de 80% (ou suspension des indemnités en cas d’absence au conseil municipal ou en commission)</a:t>
            </a:r>
            <a:endParaRPr lang="fr-FR" dirty="0"/>
          </a:p>
        </p:txBody>
      </p:sp>
      <p:sp>
        <p:nvSpPr>
          <p:cNvPr id="3" name="Espace réservé du numéro de diapositive 2"/>
          <p:cNvSpPr>
            <a:spLocks noGrp="1"/>
          </p:cNvSpPr>
          <p:nvPr>
            <p:ph type="sldNum" sz="quarter" idx="15"/>
          </p:nvPr>
        </p:nvSpPr>
        <p:spPr/>
        <p:txBody>
          <a:bodyPr/>
          <a:lstStyle/>
          <a:p>
            <a:fld id="{DE7B20A6-7C5E-4C62-B252-BF0FA16D3207}" type="slidenum">
              <a:rPr lang="fr-FR" smtClean="0"/>
              <a:pPr/>
              <a:t>47</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lstStyle/>
          <a:p>
            <a:endParaRPr lang="fr-F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smtClean="0">
                <a:solidFill>
                  <a:srgbClr val="0070C0"/>
                </a:solidFill>
              </a:rPr>
              <a:t>Objectif : promouvoir une politique d’augmentation des recettes</a:t>
            </a:r>
          </a:p>
          <a:p>
            <a:r>
              <a:rPr lang="fr-FR" dirty="0" smtClean="0"/>
              <a:t>Mise en place d’une tarification d’occupation du domaine public</a:t>
            </a:r>
          </a:p>
          <a:p>
            <a:r>
              <a:rPr lang="fr-FR" dirty="0" smtClean="0"/>
              <a:t>Emettre les titres de recette pour les occupants des terrains communaux</a:t>
            </a:r>
          </a:p>
          <a:p>
            <a:r>
              <a:rPr lang="fr-FR" dirty="0" smtClean="0"/>
              <a:t>Actualisation de l’adressage des rues</a:t>
            </a:r>
          </a:p>
          <a:p>
            <a:endParaRPr lang="fr-FR" dirty="0" smtClean="0"/>
          </a:p>
          <a:p>
            <a:r>
              <a:rPr lang="fr-FR" b="1" u="sng" dirty="0" smtClean="0"/>
              <a:t>INVESTISSEMENT</a:t>
            </a:r>
            <a:r>
              <a:rPr lang="fr-FR" dirty="0" smtClean="0"/>
              <a:t> : inscrire uniquement les opérations financées</a:t>
            </a:r>
            <a:endParaRPr lang="fr-FR" dirty="0"/>
          </a:p>
        </p:txBody>
      </p:sp>
      <p:sp>
        <p:nvSpPr>
          <p:cNvPr id="3" name="Espace réservé du numéro de diapositive 2"/>
          <p:cNvSpPr>
            <a:spLocks noGrp="1"/>
          </p:cNvSpPr>
          <p:nvPr>
            <p:ph type="sldNum" sz="quarter" idx="15"/>
          </p:nvPr>
        </p:nvSpPr>
        <p:spPr/>
        <p:txBody>
          <a:bodyPr/>
          <a:lstStyle/>
          <a:p>
            <a:fld id="{DE7B20A6-7C5E-4C62-B252-BF0FA16D3207}" type="slidenum">
              <a:rPr lang="fr-FR" smtClean="0"/>
              <a:pPr/>
              <a:t>48</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lstStyle/>
          <a:p>
            <a:r>
              <a:rPr lang="fr-FR" dirty="0" smtClean="0"/>
              <a:t>RECETTE DE FONCTIONNEMENT</a:t>
            </a:r>
            <a:endParaRPr lang="fr-F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buFont typeface="Wingdings" pitchFamily="2" charset="2"/>
              <a:buChar char="v"/>
            </a:pPr>
            <a:r>
              <a:rPr lang="fr-FR" dirty="0" smtClean="0"/>
              <a:t>Il est intéressant de rappeler ici que le budget 2017 a été voté en déséquilibre de 2 millions d’euros en section fonctionnement. Cette situation n’a pas été sans conséquence puisque le résultat de fonctionnement issu de l’exécution du budget de l’année écoulée est déficitaire</a:t>
            </a:r>
          </a:p>
          <a:p>
            <a:pPr>
              <a:buFont typeface="Wingdings" pitchFamily="2" charset="2"/>
              <a:buChar char="v"/>
            </a:pPr>
            <a:r>
              <a:rPr lang="fr-FR" dirty="0" smtClean="0"/>
              <a:t>C’est la première fois que le résultat de fonctionnement de </a:t>
            </a:r>
            <a:r>
              <a:rPr lang="fr-FR" dirty="0" err="1" smtClean="0"/>
              <a:t>Tsingoni</a:t>
            </a:r>
            <a:r>
              <a:rPr lang="fr-FR" dirty="0" smtClean="0"/>
              <a:t> est déficitaire</a:t>
            </a:r>
          </a:p>
          <a:p>
            <a:pPr>
              <a:buFont typeface="Wingdings" pitchFamily="2" charset="2"/>
              <a:buChar char="v"/>
            </a:pPr>
            <a:r>
              <a:rPr lang="fr-FR" dirty="0" smtClean="0"/>
              <a:t>Les choses ne se sont pas arrangées car les prévisions budgétaires de 2018 accusent encore un déséquilibre de 2 millions d’euros en section fonctionnement</a:t>
            </a:r>
          </a:p>
          <a:p>
            <a:pPr>
              <a:buFont typeface="Wingdings" pitchFamily="2" charset="2"/>
              <a:buChar char="v"/>
            </a:pPr>
            <a:endParaRPr lang="fr-FR" dirty="0" smtClean="0"/>
          </a:p>
          <a:p>
            <a:pPr>
              <a:buFont typeface="Wingdings" pitchFamily="2" charset="2"/>
              <a:buChar char="v"/>
            </a:pPr>
            <a:endParaRPr lang="fr-FR" dirty="0" smtClean="0"/>
          </a:p>
          <a:p>
            <a:pPr>
              <a:buNone/>
            </a:pPr>
            <a:endParaRPr lang="fr-FR" dirty="0" smtClean="0"/>
          </a:p>
          <a:p>
            <a:pPr>
              <a:buFont typeface="Wingdings" pitchFamily="2" charset="2"/>
              <a:buChar char="v"/>
            </a:pPr>
            <a:endParaRPr lang="fr-FR" dirty="0" smtClean="0"/>
          </a:p>
          <a:p>
            <a:pPr>
              <a:buFont typeface="Wingdings" pitchFamily="2" charset="2"/>
              <a:buChar char="v"/>
            </a:pPr>
            <a:endParaRPr lang="fr-FR" dirty="0" smtClean="0"/>
          </a:p>
          <a:p>
            <a:pPr>
              <a:buFont typeface="Wingdings" pitchFamily="2" charset="2"/>
              <a:buChar char="v"/>
            </a:pPr>
            <a:endParaRPr lang="fr-FR" dirty="0" smtClean="0"/>
          </a:p>
          <a:p>
            <a:pPr>
              <a:buFont typeface="Wingdings" pitchFamily="2" charset="2"/>
              <a:buChar char="v"/>
            </a:pPr>
            <a:endParaRPr lang="fr-FR" dirty="0" smtClean="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49</a:t>
            </a:fld>
            <a:endParaRPr lang="fr-FR"/>
          </a:p>
        </p:txBody>
      </p:sp>
      <p:sp>
        <p:nvSpPr>
          <p:cNvPr id="4" name="Espace réservé du pied de page 3"/>
          <p:cNvSpPr>
            <a:spLocks noGrp="1"/>
          </p:cNvSpPr>
          <p:nvPr>
            <p:ph type="ftr" sz="quarter" idx="16"/>
          </p:nvPr>
        </p:nvSpPr>
        <p:spPr/>
        <p:txBody>
          <a:bodyPr/>
          <a:lstStyle/>
          <a:p>
            <a:pPr algn="ctr"/>
            <a:r>
              <a:rPr lang="fr-FR" smtClean="0"/>
              <a:t>DIRECTION DES FINANCES</a:t>
            </a:r>
            <a:endParaRPr lang="fr-FR"/>
          </a:p>
        </p:txBody>
      </p:sp>
      <p:sp>
        <p:nvSpPr>
          <p:cNvPr id="2" name="Titre 1"/>
          <p:cNvSpPr>
            <a:spLocks noGrp="1"/>
          </p:cNvSpPr>
          <p:nvPr>
            <p:ph type="title"/>
          </p:nvPr>
        </p:nvSpPr>
        <p:spPr/>
        <p:txBody>
          <a:bodyPr>
            <a:normAutofit/>
          </a:bodyPr>
          <a:lstStyle/>
          <a:p>
            <a:pPr algn="ctr"/>
            <a:r>
              <a:rPr lang="fr-FR" b="1" dirty="0" smtClean="0"/>
              <a:t>Conclusion</a:t>
            </a:r>
            <a:endParaRPr lang="fr-FR"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pPr>
              <a:buNone/>
            </a:pPr>
            <a:endParaRPr lang="fr-FR" dirty="0" smtClean="0"/>
          </a:p>
          <a:p>
            <a:pPr>
              <a:buFont typeface="Wingdings" pitchFamily="2" charset="2"/>
              <a:buChar char="q"/>
            </a:pPr>
            <a:r>
              <a:rPr lang="fr-FR" dirty="0" smtClean="0"/>
              <a:t>La loi de finance 2018</a:t>
            </a:r>
          </a:p>
          <a:p>
            <a:pPr>
              <a:buNone/>
            </a:pPr>
            <a:r>
              <a:rPr lang="fr-FR" dirty="0" smtClean="0"/>
              <a:t>Le projet de loi de finances 2018 est élaboré sur une hypothèse de croissance, l’année prochaine, de 1,7% et sur une inflation des prix hors tabac de 1,1 %. Par ailleurs, à partir de 2018, la revalorisation annuelle des valeurs locatives ne sera plus basée sur la prévision d'inflation de l'année à venir mais sur l'inflation constatée sur la dernière année (soit une prévision de 1% en 2017). Le gouvernement a également décidé d’accorder dans le PLF 2018 un nouveau dégrèvement de taxe d'habitation (TH) aux ménages occupant leur logement à titre de résidence principale, en dispensant environ 80% des foyers fiscaux de cet impôt local d’ici 2020. Cette exonération de taxe d'habitation devrait s’appliquer progressivement : - abattement fiscal de 30% en 2018 - abattement fiscal de 65% en 2019 - exonération totale en 2020.</a:t>
            </a:r>
          </a:p>
          <a:p>
            <a:pPr>
              <a:buNone/>
            </a:pPr>
            <a:endParaRPr lang="fr-FR" dirty="0" smtClean="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5</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lstStyle/>
          <a:p>
            <a:pPr algn="ctr"/>
            <a:r>
              <a:rPr lang="fr-FR" sz="3100" dirty="0" smtClean="0">
                <a:latin typeface="Arial" pitchFamily="34" charset="0"/>
                <a:cs typeface="Arial" pitchFamily="34" charset="0"/>
              </a:rPr>
              <a:t>1 - Le contexte national 2018</a:t>
            </a:r>
            <a:endParaRPr lang="fr-FR"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dirty="0" smtClean="0"/>
              <a:t>Cette situation ne permet pas dans l’absolu de réaliser des investissements mis à part ceux qui pourraient bénéficier d’un financement à 100%.</a:t>
            </a:r>
          </a:p>
          <a:p>
            <a:r>
              <a:rPr lang="fr-FR" dirty="0" smtClean="0"/>
              <a:t>Au vu de ces données, il convient d’engager les réformes nécessaires pour d’une part :</a:t>
            </a:r>
          </a:p>
          <a:p>
            <a:pPr lvl="0"/>
            <a:r>
              <a:rPr lang="fr-FR" dirty="0" smtClean="0"/>
              <a:t>Inverser la courbe d’évolution des dépenses de fonctionnement</a:t>
            </a:r>
          </a:p>
          <a:p>
            <a:pPr lvl="0"/>
            <a:r>
              <a:rPr lang="fr-FR" dirty="0" smtClean="0"/>
              <a:t>Se donner les moyens de parvenir à court terme à dégager un autofinancement pour permettre à la commune de pouvoir prétendre à d’autres financements.</a:t>
            </a:r>
          </a:p>
          <a:p>
            <a:r>
              <a:rPr lang="fr-FR" b="1" i="1" dirty="0" smtClean="0"/>
              <a:t>Parmi les pistes, il y a lieu de procéder à une analyse détaillée de toutes les postes de dépenses et de reconsidérer si nécessaire les décisions antérieurement prises. A chaque dépense doit correspondre un service utile et effectif. </a:t>
            </a:r>
            <a:endParaRPr lang="fr-FR" dirty="0" smtClean="0"/>
          </a:p>
          <a:p>
            <a:endParaRPr lang="fr-FR" dirty="0"/>
          </a:p>
        </p:txBody>
      </p:sp>
      <p:sp>
        <p:nvSpPr>
          <p:cNvPr id="3" name="Espace réservé du numéro de diapositive 2"/>
          <p:cNvSpPr>
            <a:spLocks noGrp="1"/>
          </p:cNvSpPr>
          <p:nvPr>
            <p:ph type="sldNum" sz="quarter" idx="15"/>
          </p:nvPr>
        </p:nvSpPr>
        <p:spPr/>
        <p:txBody>
          <a:bodyPr/>
          <a:lstStyle/>
          <a:p>
            <a:fld id="{DE7B20A6-7C5E-4C62-B252-BF0FA16D3207}" type="slidenum">
              <a:rPr lang="fr-FR" smtClean="0"/>
              <a:pPr/>
              <a:t>50</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lstStyle/>
          <a:p>
            <a:endParaRPr lang="fr-F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736"/>
            <a:ext cx="8229600" cy="4667264"/>
          </a:xfrm>
        </p:spPr>
        <p:txBody>
          <a:bodyPr>
            <a:normAutofit lnSpcReduction="10000"/>
          </a:bodyPr>
          <a:lstStyle/>
          <a:p>
            <a:r>
              <a:rPr lang="fr-FR" dirty="0" smtClean="0"/>
              <a:t>Doit on diminuer les dépenses qui somme toute sont incompressibles au risque d’inscrire des montants insincères au budget ?</a:t>
            </a:r>
          </a:p>
          <a:p>
            <a:r>
              <a:rPr lang="fr-FR" dirty="0" smtClean="0"/>
              <a:t>Doit on emprunter pour financer les investissements tout en sachant qu’il n’y a pas de marge de manœuvre ?</a:t>
            </a:r>
          </a:p>
          <a:p>
            <a:r>
              <a:rPr lang="fr-FR" dirty="0" smtClean="0"/>
              <a:t>Alors comment équilibrer le budget 2018 ?</a:t>
            </a:r>
          </a:p>
          <a:p>
            <a:r>
              <a:rPr lang="fr-FR" dirty="0" smtClean="0"/>
              <a:t>Quelles ressources supplémentaires ? </a:t>
            </a:r>
          </a:p>
          <a:p>
            <a:r>
              <a:rPr lang="fr-FR" b="1" dirty="0" smtClean="0"/>
              <a:t>Je vous propose d’engager le débat sur les éléments précédemment évoqués mais aussi en tenant compte des données prévisionnelles ci après.</a:t>
            </a:r>
            <a:endParaRPr lang="fr-FR" dirty="0" smtClean="0"/>
          </a:p>
          <a:p>
            <a:endParaRPr lang="fr-FR" dirty="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51</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a:xfrm>
            <a:off x="457200" y="980728"/>
            <a:ext cx="8219256" cy="866360"/>
          </a:xfrm>
        </p:spPr>
        <p:txBody>
          <a:bodyPr>
            <a:normAutofit fontScale="90000"/>
          </a:bodyPr>
          <a:lstStyle/>
          <a:p>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Quelle stratégie financière et fiscale pour la commune ?</a:t>
            </a:r>
            <a:br>
              <a:rPr lang="fr-FR" dirty="0" smtClean="0"/>
            </a:br>
            <a:endParaRPr lang="fr-F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56792"/>
            <a:ext cx="8229600" cy="4767808"/>
          </a:xfrm>
        </p:spPr>
        <p:txBody>
          <a:bodyPr/>
          <a:lstStyle/>
          <a:p>
            <a:r>
              <a:rPr lang="fr-FR" dirty="0" smtClean="0"/>
              <a:t>Pour 2018 le produit fiscal </a:t>
            </a:r>
            <a:r>
              <a:rPr lang="fr-FR" dirty="0" err="1" smtClean="0"/>
              <a:t>prposé</a:t>
            </a:r>
            <a:r>
              <a:rPr lang="fr-FR" dirty="0" smtClean="0"/>
              <a:t> s’</a:t>
            </a:r>
            <a:r>
              <a:rPr lang="fr-FR" dirty="0" err="1" smtClean="0"/>
              <a:t>éleve</a:t>
            </a:r>
            <a:r>
              <a:rPr lang="fr-FR" dirty="0" smtClean="0"/>
              <a:t> à 556 650 €</a:t>
            </a:r>
          </a:p>
          <a:p>
            <a:endParaRPr lang="fr-FR" dirty="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52</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a:xfrm>
            <a:off x="457200" y="704088"/>
            <a:ext cx="8229600" cy="780696"/>
          </a:xfrm>
        </p:spPr>
        <p:txBody>
          <a:bodyPr>
            <a:normAutofit/>
          </a:bodyPr>
          <a:lstStyle/>
          <a:p>
            <a:r>
              <a:rPr lang="fr-FR" dirty="0" smtClean="0"/>
              <a:t>                FISCALITE 2018</a:t>
            </a:r>
            <a:endParaRPr lang="fr-FR" dirty="0"/>
          </a:p>
        </p:txBody>
      </p:sp>
      <p:graphicFrame>
        <p:nvGraphicFramePr>
          <p:cNvPr id="6" name="Tableau 5"/>
          <p:cNvGraphicFramePr>
            <a:graphicFrameLocks noGrp="1"/>
          </p:cNvGraphicFramePr>
          <p:nvPr/>
        </p:nvGraphicFramePr>
        <p:xfrm>
          <a:off x="571472" y="2928934"/>
          <a:ext cx="7992890" cy="2392680"/>
        </p:xfrm>
        <a:graphic>
          <a:graphicData uri="http://schemas.openxmlformats.org/drawingml/2006/table">
            <a:tbl>
              <a:tblPr firstRow="1" bandRow="1">
                <a:tableStyleId>{5C22544A-7EE6-4342-B048-85BDC9FD1C3A}</a:tableStyleId>
              </a:tblPr>
              <a:tblGrid>
                <a:gridCol w="1944216"/>
                <a:gridCol w="1252940"/>
                <a:gridCol w="1598578"/>
                <a:gridCol w="1598578"/>
                <a:gridCol w="1598578"/>
              </a:tblGrid>
              <a:tr h="370840">
                <a:tc>
                  <a:txBody>
                    <a:bodyPr/>
                    <a:lstStyle/>
                    <a:p>
                      <a:r>
                        <a:rPr lang="fr-FR" dirty="0" smtClean="0">
                          <a:solidFill>
                            <a:schemeClr val="bg1"/>
                          </a:solidFill>
                        </a:rPr>
                        <a:t>Taxes</a:t>
                      </a:r>
                      <a:endParaRPr lang="fr-FR" dirty="0">
                        <a:solidFill>
                          <a:schemeClr val="bg1"/>
                        </a:solidFill>
                      </a:endParaRPr>
                    </a:p>
                  </a:txBody>
                  <a:tcPr/>
                </a:tc>
                <a:tc>
                  <a:txBody>
                    <a:bodyPr/>
                    <a:lstStyle/>
                    <a:p>
                      <a:r>
                        <a:rPr lang="fr-FR" dirty="0" smtClean="0">
                          <a:solidFill>
                            <a:schemeClr val="bg1"/>
                          </a:solidFill>
                        </a:rPr>
                        <a:t>Taux 2017</a:t>
                      </a:r>
                      <a:endParaRPr lang="fr-FR" dirty="0">
                        <a:solidFill>
                          <a:schemeClr val="bg1"/>
                        </a:solidFill>
                      </a:endParaRPr>
                    </a:p>
                  </a:txBody>
                  <a:tcPr/>
                </a:tc>
                <a:tc>
                  <a:txBody>
                    <a:bodyPr/>
                    <a:lstStyle/>
                    <a:p>
                      <a:r>
                        <a:rPr lang="fr-FR" dirty="0" smtClean="0">
                          <a:solidFill>
                            <a:schemeClr val="bg1"/>
                          </a:solidFill>
                        </a:rPr>
                        <a:t>Proposition Taux 2018</a:t>
                      </a:r>
                      <a:endParaRPr lang="fr-FR" dirty="0">
                        <a:solidFill>
                          <a:schemeClr val="bg1"/>
                        </a:solidFill>
                      </a:endParaRPr>
                    </a:p>
                  </a:txBody>
                  <a:tcPr/>
                </a:tc>
                <a:tc>
                  <a:txBody>
                    <a:bodyPr/>
                    <a:lstStyle/>
                    <a:p>
                      <a:r>
                        <a:rPr lang="fr-FR" dirty="0" smtClean="0">
                          <a:solidFill>
                            <a:schemeClr val="bg1"/>
                          </a:solidFill>
                        </a:rPr>
                        <a:t>Bases 2018</a:t>
                      </a:r>
                      <a:endParaRPr lang="fr-FR" dirty="0">
                        <a:solidFill>
                          <a:schemeClr val="bg1"/>
                        </a:solidFill>
                      </a:endParaRPr>
                    </a:p>
                  </a:txBody>
                  <a:tcPr/>
                </a:tc>
                <a:tc>
                  <a:txBody>
                    <a:bodyPr/>
                    <a:lstStyle/>
                    <a:p>
                      <a:r>
                        <a:rPr lang="fr-FR" dirty="0" smtClean="0">
                          <a:solidFill>
                            <a:schemeClr val="bg1"/>
                          </a:solidFill>
                        </a:rPr>
                        <a:t>Produit attendu</a:t>
                      </a:r>
                      <a:endParaRPr lang="fr-FR" dirty="0">
                        <a:solidFill>
                          <a:schemeClr val="bg1"/>
                        </a:solidFill>
                      </a:endParaRPr>
                    </a:p>
                  </a:txBody>
                  <a:tcPr/>
                </a:tc>
              </a:tr>
              <a:tr h="370840">
                <a:tc>
                  <a:txBody>
                    <a:bodyPr/>
                    <a:lstStyle/>
                    <a:p>
                      <a:r>
                        <a:rPr lang="fr-FR" dirty="0" smtClean="0">
                          <a:solidFill>
                            <a:schemeClr val="bg1"/>
                          </a:solidFill>
                        </a:rPr>
                        <a:t>Taxe d’habitation</a:t>
                      </a:r>
                      <a:endParaRPr lang="fr-FR" dirty="0">
                        <a:solidFill>
                          <a:schemeClr val="bg1"/>
                        </a:solidFill>
                      </a:endParaRPr>
                    </a:p>
                  </a:txBody>
                  <a:tcPr/>
                </a:tc>
                <a:tc>
                  <a:txBody>
                    <a:bodyPr/>
                    <a:lstStyle/>
                    <a:p>
                      <a:r>
                        <a:rPr lang="fr-FR" dirty="0" smtClean="0">
                          <a:solidFill>
                            <a:schemeClr val="bg1"/>
                          </a:solidFill>
                        </a:rPr>
                        <a:t>15 %</a:t>
                      </a:r>
                      <a:endParaRPr lang="fr-FR" dirty="0">
                        <a:solidFill>
                          <a:schemeClr val="bg1"/>
                        </a:solidFill>
                      </a:endParaRPr>
                    </a:p>
                  </a:txBody>
                  <a:tcPr/>
                </a:tc>
                <a:tc>
                  <a:txBody>
                    <a:bodyPr/>
                    <a:lstStyle/>
                    <a:p>
                      <a:r>
                        <a:rPr lang="fr-FR" dirty="0" smtClean="0">
                          <a:solidFill>
                            <a:schemeClr val="bg1"/>
                          </a:solidFill>
                        </a:rPr>
                        <a:t>15 %</a:t>
                      </a:r>
                      <a:endParaRPr lang="fr-FR" dirty="0">
                        <a:solidFill>
                          <a:schemeClr val="bg1"/>
                        </a:solidFill>
                      </a:endParaRPr>
                    </a:p>
                  </a:txBody>
                  <a:tcPr/>
                </a:tc>
                <a:tc>
                  <a:txBody>
                    <a:bodyPr/>
                    <a:lstStyle/>
                    <a:p>
                      <a:r>
                        <a:rPr lang="fr-FR" dirty="0" smtClean="0">
                          <a:solidFill>
                            <a:schemeClr val="bg1"/>
                          </a:solidFill>
                        </a:rPr>
                        <a:t>1 055 000 €</a:t>
                      </a:r>
                      <a:endParaRPr lang="fr-FR" dirty="0">
                        <a:solidFill>
                          <a:schemeClr val="bg1"/>
                        </a:solidFill>
                      </a:endParaRPr>
                    </a:p>
                  </a:txBody>
                  <a:tcPr/>
                </a:tc>
                <a:tc>
                  <a:txBody>
                    <a:bodyPr/>
                    <a:lstStyle/>
                    <a:p>
                      <a:r>
                        <a:rPr lang="fr-FR" dirty="0" smtClean="0">
                          <a:solidFill>
                            <a:schemeClr val="bg1"/>
                          </a:solidFill>
                        </a:rPr>
                        <a:t>158 250 €</a:t>
                      </a:r>
                      <a:endParaRPr lang="fr-FR" dirty="0">
                        <a:solidFill>
                          <a:schemeClr val="bg1"/>
                        </a:solidFill>
                      </a:endParaRPr>
                    </a:p>
                  </a:txBody>
                  <a:tcPr/>
                </a:tc>
              </a:tr>
              <a:tr h="370840">
                <a:tc>
                  <a:txBody>
                    <a:bodyPr/>
                    <a:lstStyle/>
                    <a:p>
                      <a:r>
                        <a:rPr lang="fr-FR" dirty="0" smtClean="0">
                          <a:solidFill>
                            <a:schemeClr val="bg1"/>
                          </a:solidFill>
                        </a:rPr>
                        <a:t>Taxe foncière bâti</a:t>
                      </a:r>
                      <a:endParaRPr lang="fr-FR" dirty="0">
                        <a:solidFill>
                          <a:schemeClr val="bg1"/>
                        </a:solidFill>
                      </a:endParaRPr>
                    </a:p>
                  </a:txBody>
                  <a:tcPr/>
                </a:tc>
                <a:tc>
                  <a:txBody>
                    <a:bodyPr/>
                    <a:lstStyle/>
                    <a:p>
                      <a:r>
                        <a:rPr lang="fr-FR" dirty="0" smtClean="0">
                          <a:solidFill>
                            <a:schemeClr val="bg1"/>
                          </a:solidFill>
                        </a:rPr>
                        <a:t>35 %</a:t>
                      </a:r>
                      <a:endParaRPr lang="fr-FR" dirty="0">
                        <a:solidFill>
                          <a:schemeClr val="bg1"/>
                        </a:solidFill>
                      </a:endParaRPr>
                    </a:p>
                  </a:txBody>
                  <a:tcPr/>
                </a:tc>
                <a:tc>
                  <a:txBody>
                    <a:bodyPr/>
                    <a:lstStyle/>
                    <a:p>
                      <a:r>
                        <a:rPr lang="fr-FR" dirty="0" smtClean="0">
                          <a:solidFill>
                            <a:schemeClr val="bg1"/>
                          </a:solidFill>
                        </a:rPr>
                        <a:t>15</a:t>
                      </a:r>
                      <a:r>
                        <a:rPr lang="fr-FR" baseline="0" dirty="0" smtClean="0">
                          <a:solidFill>
                            <a:schemeClr val="bg1"/>
                          </a:solidFill>
                        </a:rPr>
                        <a:t> %</a:t>
                      </a:r>
                      <a:endParaRPr lang="fr-FR" dirty="0">
                        <a:solidFill>
                          <a:schemeClr val="bg1"/>
                        </a:solidFill>
                      </a:endParaRPr>
                    </a:p>
                  </a:txBody>
                  <a:tcPr/>
                </a:tc>
                <a:tc>
                  <a:txBody>
                    <a:bodyPr/>
                    <a:lstStyle/>
                    <a:p>
                      <a:r>
                        <a:rPr lang="fr-FR" dirty="0" smtClean="0">
                          <a:solidFill>
                            <a:schemeClr val="bg1"/>
                          </a:solidFill>
                        </a:rPr>
                        <a:t>1 585 000 €</a:t>
                      </a:r>
                      <a:endParaRPr lang="fr-FR" dirty="0">
                        <a:solidFill>
                          <a:schemeClr val="bg1"/>
                        </a:solidFill>
                      </a:endParaRPr>
                    </a:p>
                  </a:txBody>
                  <a:tcPr/>
                </a:tc>
                <a:tc>
                  <a:txBody>
                    <a:bodyPr/>
                    <a:lstStyle/>
                    <a:p>
                      <a:r>
                        <a:rPr lang="fr-FR" dirty="0" smtClean="0">
                          <a:solidFill>
                            <a:schemeClr val="bg1"/>
                          </a:solidFill>
                        </a:rPr>
                        <a:t>237 750 €</a:t>
                      </a:r>
                      <a:endParaRPr lang="fr-FR" dirty="0">
                        <a:solidFill>
                          <a:schemeClr val="bg1"/>
                        </a:solidFill>
                      </a:endParaRPr>
                    </a:p>
                  </a:txBody>
                  <a:tcPr/>
                </a:tc>
              </a:tr>
              <a:tr h="370840">
                <a:tc>
                  <a:txBody>
                    <a:bodyPr/>
                    <a:lstStyle/>
                    <a:p>
                      <a:r>
                        <a:rPr lang="fr-FR" dirty="0" smtClean="0">
                          <a:solidFill>
                            <a:schemeClr val="bg1"/>
                          </a:solidFill>
                        </a:rPr>
                        <a:t>Taxe foncière non bâti</a:t>
                      </a:r>
                      <a:endParaRPr lang="fr-FR" dirty="0">
                        <a:solidFill>
                          <a:schemeClr val="bg1"/>
                        </a:solidFill>
                      </a:endParaRPr>
                    </a:p>
                  </a:txBody>
                  <a:tcPr/>
                </a:tc>
                <a:tc>
                  <a:txBody>
                    <a:bodyPr/>
                    <a:lstStyle/>
                    <a:p>
                      <a:r>
                        <a:rPr lang="fr-FR" dirty="0" smtClean="0">
                          <a:solidFill>
                            <a:schemeClr val="bg1"/>
                          </a:solidFill>
                        </a:rPr>
                        <a:t>4.4 %</a:t>
                      </a:r>
                      <a:endParaRPr lang="fr-FR" dirty="0">
                        <a:solidFill>
                          <a:schemeClr val="bg1"/>
                        </a:solidFill>
                      </a:endParaRPr>
                    </a:p>
                  </a:txBody>
                  <a:tcPr/>
                </a:tc>
                <a:tc>
                  <a:txBody>
                    <a:bodyPr/>
                    <a:lstStyle/>
                    <a:p>
                      <a:r>
                        <a:rPr lang="fr-FR" dirty="0" smtClean="0">
                          <a:solidFill>
                            <a:schemeClr val="bg1"/>
                          </a:solidFill>
                        </a:rPr>
                        <a:t>15 %</a:t>
                      </a:r>
                      <a:endParaRPr lang="fr-FR" dirty="0">
                        <a:solidFill>
                          <a:schemeClr val="bg1"/>
                        </a:solidFill>
                      </a:endParaRPr>
                    </a:p>
                  </a:txBody>
                  <a:tcPr/>
                </a:tc>
                <a:tc>
                  <a:txBody>
                    <a:bodyPr/>
                    <a:lstStyle/>
                    <a:p>
                      <a:r>
                        <a:rPr lang="fr-FR" dirty="0" smtClean="0">
                          <a:solidFill>
                            <a:schemeClr val="bg1"/>
                          </a:solidFill>
                        </a:rPr>
                        <a:t>1 071 000 €</a:t>
                      </a:r>
                      <a:endParaRPr lang="fr-FR" dirty="0">
                        <a:solidFill>
                          <a:schemeClr val="bg1"/>
                        </a:solidFill>
                      </a:endParaRPr>
                    </a:p>
                  </a:txBody>
                  <a:tcPr/>
                </a:tc>
                <a:tc>
                  <a:txBody>
                    <a:bodyPr/>
                    <a:lstStyle/>
                    <a:p>
                      <a:r>
                        <a:rPr lang="fr-FR" dirty="0" smtClean="0">
                          <a:solidFill>
                            <a:schemeClr val="bg1"/>
                          </a:solidFill>
                        </a:rPr>
                        <a:t>160 650 €</a:t>
                      </a:r>
                      <a:endParaRPr lang="fr-FR" dirty="0">
                        <a:solidFill>
                          <a:schemeClr val="bg1"/>
                        </a:solidFill>
                      </a:endParaRPr>
                    </a:p>
                  </a:txBody>
                  <a:tcPr/>
                </a:tc>
              </a:tr>
              <a:tr h="370840">
                <a:tc>
                  <a:txBody>
                    <a:bodyPr/>
                    <a:lstStyle/>
                    <a:p>
                      <a:endParaRPr lang="fr-FR">
                        <a:solidFill>
                          <a:schemeClr val="bg1"/>
                        </a:solidFill>
                      </a:endParaRPr>
                    </a:p>
                  </a:txBody>
                  <a:tcPr/>
                </a:tc>
                <a:tc>
                  <a:txBody>
                    <a:bodyPr/>
                    <a:lstStyle/>
                    <a:p>
                      <a:endParaRPr lang="fr-FR">
                        <a:solidFill>
                          <a:schemeClr val="bg1"/>
                        </a:solidFill>
                      </a:endParaRPr>
                    </a:p>
                  </a:txBody>
                  <a:tcPr/>
                </a:tc>
                <a:tc>
                  <a:txBody>
                    <a:bodyPr/>
                    <a:lstStyle/>
                    <a:p>
                      <a:endParaRPr lang="fr-FR">
                        <a:solidFill>
                          <a:schemeClr val="bg1"/>
                        </a:solidFill>
                      </a:endParaRPr>
                    </a:p>
                  </a:txBody>
                  <a:tcPr/>
                </a:tc>
                <a:tc>
                  <a:txBody>
                    <a:bodyPr/>
                    <a:lstStyle/>
                    <a:p>
                      <a:r>
                        <a:rPr lang="fr-FR" dirty="0" smtClean="0">
                          <a:solidFill>
                            <a:schemeClr val="bg1"/>
                          </a:solidFill>
                        </a:rPr>
                        <a:t>Total produit</a:t>
                      </a:r>
                      <a:endParaRPr lang="fr-FR" dirty="0">
                        <a:solidFill>
                          <a:schemeClr val="bg1"/>
                        </a:solidFill>
                      </a:endParaRPr>
                    </a:p>
                  </a:txBody>
                  <a:tcPr/>
                </a:tc>
                <a:tc>
                  <a:txBody>
                    <a:bodyPr/>
                    <a:lstStyle/>
                    <a:p>
                      <a:r>
                        <a:rPr lang="fr-FR" dirty="0" smtClean="0">
                          <a:solidFill>
                            <a:schemeClr val="bg1"/>
                          </a:solidFill>
                        </a:rPr>
                        <a:t>556 650 €</a:t>
                      </a:r>
                      <a:endParaRPr lang="fr-FR" dirty="0">
                        <a:solidFill>
                          <a:schemeClr val="bg1"/>
                        </a:solidFill>
                      </a:endParaRPr>
                    </a:p>
                  </a:txBody>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500034" y="1928802"/>
          <a:ext cx="7675216" cy="3035744"/>
        </p:xfrm>
        <a:graphic>
          <a:graphicData uri="http://schemas.openxmlformats.org/drawingml/2006/table">
            <a:tbl>
              <a:tblPr firstRow="1" bandRow="1">
                <a:tableStyleId>{5C22544A-7EE6-4342-B048-85BDC9FD1C3A}</a:tableStyleId>
              </a:tblPr>
              <a:tblGrid>
                <a:gridCol w="2103959"/>
                <a:gridCol w="1733649"/>
                <a:gridCol w="1918804"/>
                <a:gridCol w="1918804"/>
              </a:tblGrid>
              <a:tr h="671581">
                <a:tc>
                  <a:txBody>
                    <a:bodyPr/>
                    <a:lstStyle/>
                    <a:p>
                      <a:r>
                        <a:rPr lang="fr-FR" dirty="0" smtClean="0">
                          <a:solidFill>
                            <a:srgbClr val="0070C0"/>
                          </a:solidFill>
                        </a:rPr>
                        <a:t>Fonctionnement</a:t>
                      </a:r>
                      <a:endParaRPr lang="fr-FR" dirty="0">
                        <a:solidFill>
                          <a:srgbClr val="0070C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solidFill>
                            <a:srgbClr val="0070C0"/>
                          </a:solidFill>
                        </a:rPr>
                        <a:t>Recettes</a:t>
                      </a:r>
                    </a:p>
                    <a:p>
                      <a:pPr algn="ctr"/>
                      <a:endParaRPr lang="fr-FR" dirty="0">
                        <a:solidFill>
                          <a:srgbClr val="0070C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solidFill>
                            <a:srgbClr val="0070C0"/>
                          </a:solidFill>
                        </a:rPr>
                        <a:t>Dépenses</a:t>
                      </a:r>
                      <a:endParaRPr lang="fr-FR" b="1" dirty="0" smtClean="0">
                        <a:solidFill>
                          <a:srgbClr val="0070C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1" dirty="0" smtClean="0">
                          <a:solidFill>
                            <a:srgbClr val="0070C0"/>
                          </a:solidFill>
                        </a:rPr>
                        <a:t>Besoin pour équilibrer</a:t>
                      </a:r>
                    </a:p>
                  </a:txBody>
                  <a:tcPr/>
                </a:tc>
              </a:tr>
              <a:tr h="389091">
                <a:tc>
                  <a:txBody>
                    <a:bodyPr/>
                    <a:lstStyle/>
                    <a:p>
                      <a:endParaRPr lang="fr-FR" dirty="0">
                        <a:solidFill>
                          <a:srgbClr val="0070C0"/>
                        </a:solidFill>
                      </a:endParaRPr>
                    </a:p>
                  </a:txBody>
                  <a:tcPr/>
                </a:tc>
                <a:tc>
                  <a:txBody>
                    <a:bodyPr/>
                    <a:lstStyle/>
                    <a:p>
                      <a:pPr algn="r"/>
                      <a:r>
                        <a:rPr lang="fr-FR" dirty="0" smtClean="0">
                          <a:solidFill>
                            <a:srgbClr val="0070C0"/>
                          </a:solidFill>
                        </a:rPr>
                        <a:t>8 167 285 €</a:t>
                      </a:r>
                      <a:endParaRPr lang="fr-FR" dirty="0">
                        <a:solidFill>
                          <a:srgbClr val="0070C0"/>
                        </a:solidFill>
                      </a:endParaRPr>
                    </a:p>
                  </a:txBody>
                  <a:tcPr/>
                </a:tc>
                <a:tc>
                  <a:txBody>
                    <a:bodyPr/>
                    <a:lstStyle/>
                    <a:p>
                      <a:pPr algn="r"/>
                      <a:r>
                        <a:rPr lang="fr-FR" dirty="0" smtClean="0">
                          <a:solidFill>
                            <a:srgbClr val="0070C0"/>
                          </a:solidFill>
                        </a:rPr>
                        <a:t>10 264 139 €</a:t>
                      </a:r>
                      <a:endParaRPr lang="fr-FR" dirty="0">
                        <a:solidFill>
                          <a:srgbClr val="0070C0"/>
                        </a:solidFill>
                      </a:endParaRPr>
                    </a:p>
                  </a:txBody>
                  <a:tcPr/>
                </a:tc>
                <a:tc>
                  <a:txBody>
                    <a:bodyPr/>
                    <a:lstStyle/>
                    <a:p>
                      <a:pPr algn="r"/>
                      <a:r>
                        <a:rPr lang="fr-FR" dirty="0" smtClean="0">
                          <a:solidFill>
                            <a:srgbClr val="0070C0"/>
                          </a:solidFill>
                        </a:rPr>
                        <a:t>2 096 854 €</a:t>
                      </a:r>
                      <a:endParaRPr lang="fr-FR" dirty="0">
                        <a:solidFill>
                          <a:srgbClr val="0070C0"/>
                        </a:solidFill>
                      </a:endParaRPr>
                    </a:p>
                  </a:txBody>
                  <a:tcPr/>
                </a:tc>
              </a:tr>
              <a:tr h="389091">
                <a:tc>
                  <a:txBody>
                    <a:bodyPr/>
                    <a:lstStyle/>
                    <a:p>
                      <a:endParaRPr lang="fr-FR" b="1" dirty="0">
                        <a:solidFill>
                          <a:srgbClr val="0070C0"/>
                        </a:solidFill>
                      </a:endParaRPr>
                    </a:p>
                  </a:txBody>
                  <a:tcPr>
                    <a:solidFill>
                      <a:schemeClr val="bg1">
                        <a:lumMod val="95000"/>
                      </a:schemeClr>
                    </a:solidFill>
                  </a:tcPr>
                </a:tc>
                <a:tc>
                  <a:txBody>
                    <a:bodyPr/>
                    <a:lstStyle/>
                    <a:p>
                      <a:pPr algn="ctr"/>
                      <a:endParaRPr lang="fr-FR" b="1" dirty="0">
                        <a:solidFill>
                          <a:srgbClr val="0070C0"/>
                        </a:solidFill>
                      </a:endParaRPr>
                    </a:p>
                  </a:txBody>
                  <a:tcPr>
                    <a:solidFill>
                      <a:schemeClr val="bg1">
                        <a:lumMod val="95000"/>
                      </a:schemeClr>
                    </a:solidFill>
                  </a:tcPr>
                </a:tc>
                <a:tc>
                  <a:txBody>
                    <a:bodyPr/>
                    <a:lstStyle/>
                    <a:p>
                      <a:pPr algn="ctr"/>
                      <a:endParaRPr lang="fr-FR" b="1" dirty="0">
                        <a:solidFill>
                          <a:srgbClr val="0070C0"/>
                        </a:solidFill>
                      </a:endParaRPr>
                    </a:p>
                  </a:txBody>
                  <a:tcPr>
                    <a:solidFill>
                      <a:schemeClr val="bg1">
                        <a:lumMod val="95000"/>
                      </a:schemeClr>
                    </a:solidFill>
                  </a:tcPr>
                </a:tc>
                <a:tc>
                  <a:txBody>
                    <a:bodyPr/>
                    <a:lstStyle/>
                    <a:p>
                      <a:pPr algn="ctr"/>
                      <a:endParaRPr lang="fr-FR" b="1" dirty="0">
                        <a:solidFill>
                          <a:srgbClr val="0070C0"/>
                        </a:solidFill>
                      </a:endParaRPr>
                    </a:p>
                  </a:txBody>
                  <a:tcPr>
                    <a:solidFill>
                      <a:schemeClr val="bg1">
                        <a:lumMod val="95000"/>
                      </a:schemeClr>
                    </a:solidFill>
                  </a:tcPr>
                </a:tc>
              </a:tr>
              <a:tr h="629349">
                <a:tc>
                  <a:txBody>
                    <a:bodyPr/>
                    <a:lstStyle/>
                    <a:p>
                      <a:r>
                        <a:rPr lang="fr-FR" b="1" dirty="0" smtClean="0">
                          <a:solidFill>
                            <a:srgbClr val="0070C0"/>
                          </a:solidFill>
                        </a:rPr>
                        <a:t>Investissement</a:t>
                      </a:r>
                      <a:endParaRPr lang="fr-FR" b="1" dirty="0">
                        <a:solidFill>
                          <a:srgbClr val="0070C0"/>
                        </a:solidFill>
                      </a:endParaRPr>
                    </a:p>
                  </a:txBody>
                  <a:tcPr>
                    <a:solidFill>
                      <a:schemeClr val="accent3">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solidFill>
                            <a:srgbClr val="0070C0"/>
                          </a:solidFill>
                        </a:rPr>
                        <a:t>Recettes</a:t>
                      </a:r>
                    </a:p>
                    <a:p>
                      <a:pPr algn="ctr"/>
                      <a:endParaRPr lang="fr-FR" b="1" dirty="0">
                        <a:solidFill>
                          <a:srgbClr val="0070C0"/>
                        </a:solidFill>
                      </a:endParaRPr>
                    </a:p>
                  </a:txBody>
                  <a:tcPr>
                    <a:solidFill>
                      <a:schemeClr val="accent3">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solidFill>
                            <a:srgbClr val="0070C0"/>
                          </a:solidFill>
                        </a:rPr>
                        <a:t>Dépenses </a:t>
                      </a:r>
                    </a:p>
                    <a:p>
                      <a:pPr algn="ctr"/>
                      <a:endParaRPr lang="fr-FR" b="1" dirty="0">
                        <a:solidFill>
                          <a:srgbClr val="0070C0"/>
                        </a:solidFill>
                      </a:endParaRPr>
                    </a:p>
                  </a:txBody>
                  <a:tcPr>
                    <a:solidFill>
                      <a:schemeClr val="accent3">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1" dirty="0" smtClean="0">
                          <a:solidFill>
                            <a:srgbClr val="0070C0"/>
                          </a:solidFill>
                        </a:rPr>
                        <a:t>Besoin pour équilibrer</a:t>
                      </a:r>
                    </a:p>
                    <a:p>
                      <a:pPr algn="ctr"/>
                      <a:endParaRPr lang="fr-FR" b="1" dirty="0">
                        <a:solidFill>
                          <a:srgbClr val="0070C0"/>
                        </a:solidFill>
                      </a:endParaRPr>
                    </a:p>
                  </a:txBody>
                  <a:tcPr>
                    <a:solidFill>
                      <a:schemeClr val="accent3">
                        <a:lumMod val="40000"/>
                        <a:lumOff val="60000"/>
                      </a:schemeClr>
                    </a:solidFill>
                  </a:tcPr>
                </a:tc>
              </a:tr>
              <a:tr h="671581">
                <a:tc>
                  <a:txBody>
                    <a:bodyPr/>
                    <a:lstStyle/>
                    <a:p>
                      <a:endParaRPr lang="fr-FR" dirty="0">
                        <a:solidFill>
                          <a:srgbClr val="0070C0"/>
                        </a:solidFill>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dirty="0" smtClean="0">
                          <a:solidFill>
                            <a:srgbClr val="0070C0"/>
                          </a:solidFill>
                        </a:rPr>
                        <a:t>6 432 965 €</a:t>
                      </a:r>
                      <a:endParaRPr lang="fr-FR" dirty="0" smtClean="0">
                        <a:solidFill>
                          <a:srgbClr val="0070C0"/>
                        </a:solidFill>
                      </a:endParaRPr>
                    </a:p>
                    <a:p>
                      <a:pPr algn="r"/>
                      <a:endParaRPr lang="fr-FR" dirty="0">
                        <a:solidFill>
                          <a:srgbClr val="0070C0"/>
                        </a:solidFill>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dirty="0" smtClean="0">
                          <a:solidFill>
                            <a:srgbClr val="0070C0"/>
                          </a:solidFill>
                        </a:rPr>
                        <a:t>7 303 181 €</a:t>
                      </a:r>
                      <a:endParaRPr lang="fr-FR" dirty="0" smtClean="0">
                        <a:solidFill>
                          <a:srgbClr val="0070C0"/>
                        </a:solidFill>
                      </a:endParaRPr>
                    </a:p>
                    <a:p>
                      <a:pPr algn="r"/>
                      <a:endParaRPr lang="fr-FR" dirty="0">
                        <a:solidFill>
                          <a:srgbClr val="0070C0"/>
                        </a:solidFill>
                      </a:endParaRPr>
                    </a:p>
                  </a:txBody>
                  <a:tcPr/>
                </a:tc>
                <a:tc>
                  <a:txBody>
                    <a:bodyPr/>
                    <a:lstStyle/>
                    <a:p>
                      <a:pPr algn="r"/>
                      <a:r>
                        <a:rPr lang="fr-FR" smtClean="0">
                          <a:solidFill>
                            <a:srgbClr val="0070C0"/>
                          </a:solidFill>
                        </a:rPr>
                        <a:t>870 215 €</a:t>
                      </a:r>
                      <a:endParaRPr lang="fr-FR" dirty="0">
                        <a:solidFill>
                          <a:srgbClr val="0070C0"/>
                        </a:solidFill>
                      </a:endParaRPr>
                    </a:p>
                  </a:txBody>
                  <a:tcPr/>
                </a:tc>
              </a:tr>
            </a:tbl>
          </a:graphicData>
        </a:graphic>
      </p:graphicFrame>
      <p:sp>
        <p:nvSpPr>
          <p:cNvPr id="5" name="Espace réservé du numéro de diapositive 4"/>
          <p:cNvSpPr>
            <a:spLocks noGrp="1"/>
          </p:cNvSpPr>
          <p:nvPr>
            <p:ph type="sldNum" sz="quarter" idx="15"/>
          </p:nvPr>
        </p:nvSpPr>
        <p:spPr/>
        <p:txBody>
          <a:bodyPr/>
          <a:lstStyle/>
          <a:p>
            <a:fld id="{DE7B20A6-7C5E-4C62-B252-BF0FA16D3207}" type="slidenum">
              <a:rPr lang="fr-FR" smtClean="0"/>
              <a:pPr/>
              <a:t>53</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lstStyle/>
          <a:p>
            <a:pPr algn="ctr"/>
            <a:r>
              <a:rPr lang="fr-FR" dirty="0" smtClean="0"/>
              <a:t>Le projet de budget 2018</a:t>
            </a:r>
            <a:endParaRPr lang="fr-F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fr-FR" dirty="0" smtClean="0">
                <a:solidFill>
                  <a:schemeClr val="bg2">
                    <a:lumMod val="75000"/>
                  </a:schemeClr>
                </a:solidFill>
              </a:rPr>
              <a:t>DGF : 2 270 705 €</a:t>
            </a:r>
          </a:p>
          <a:p>
            <a:r>
              <a:rPr lang="fr-FR" dirty="0" smtClean="0">
                <a:solidFill>
                  <a:schemeClr val="bg2">
                    <a:lumMod val="75000"/>
                  </a:schemeClr>
                </a:solidFill>
              </a:rPr>
              <a:t>Dotation d’aménagement : 1 213 745 €</a:t>
            </a:r>
          </a:p>
          <a:p>
            <a:r>
              <a:rPr lang="fr-FR" dirty="0" smtClean="0">
                <a:solidFill>
                  <a:schemeClr val="bg2">
                    <a:lumMod val="75000"/>
                  </a:schemeClr>
                </a:solidFill>
              </a:rPr>
              <a:t>Octroi de Mer : 3 954 284 €</a:t>
            </a:r>
          </a:p>
          <a:p>
            <a:r>
              <a:rPr lang="fr-FR" dirty="0" smtClean="0">
                <a:solidFill>
                  <a:schemeClr val="bg2">
                    <a:lumMod val="75000"/>
                  </a:schemeClr>
                </a:solidFill>
              </a:rPr>
              <a:t>Fiscalité : 556 650 €</a:t>
            </a:r>
          </a:p>
          <a:p>
            <a:r>
              <a:rPr lang="fr-FR" dirty="0" smtClean="0">
                <a:solidFill>
                  <a:schemeClr val="bg2">
                    <a:lumMod val="75000"/>
                  </a:schemeClr>
                </a:solidFill>
              </a:rPr>
              <a:t>FPIC : 192 110 €</a:t>
            </a:r>
          </a:p>
          <a:p>
            <a:r>
              <a:rPr lang="fr-FR" dirty="0" smtClean="0">
                <a:solidFill>
                  <a:schemeClr val="bg2">
                    <a:lumMod val="75000"/>
                  </a:schemeClr>
                </a:solidFill>
              </a:rPr>
              <a:t>Remboursement sur les rémunérations des CUI : </a:t>
            </a:r>
          </a:p>
          <a:p>
            <a:pPr>
              <a:buNone/>
            </a:pPr>
            <a:r>
              <a:rPr lang="fr-FR" dirty="0" smtClean="0">
                <a:solidFill>
                  <a:schemeClr val="bg2">
                    <a:lumMod val="75000"/>
                  </a:schemeClr>
                </a:solidFill>
              </a:rPr>
              <a:t>500 000 €</a:t>
            </a:r>
          </a:p>
          <a:p>
            <a:r>
              <a:rPr lang="fr-FR" dirty="0" smtClean="0">
                <a:solidFill>
                  <a:schemeClr val="bg2">
                    <a:lumMod val="75000"/>
                  </a:schemeClr>
                </a:solidFill>
              </a:rPr>
              <a:t>Collation scolaires :</a:t>
            </a:r>
          </a:p>
          <a:p>
            <a:pPr>
              <a:buNone/>
            </a:pPr>
            <a:r>
              <a:rPr lang="fr-FR" dirty="0" smtClean="0">
                <a:solidFill>
                  <a:schemeClr val="bg2">
                    <a:lumMod val="75000"/>
                  </a:schemeClr>
                </a:solidFill>
              </a:rPr>
              <a:t>La CAF : 335 234 €</a:t>
            </a:r>
          </a:p>
          <a:p>
            <a:pPr>
              <a:buNone/>
            </a:pPr>
            <a:r>
              <a:rPr lang="fr-FR" dirty="0" smtClean="0">
                <a:solidFill>
                  <a:schemeClr val="bg2">
                    <a:lumMod val="75000"/>
                  </a:schemeClr>
                </a:solidFill>
              </a:rPr>
              <a:t>Participation des parents d’élèves : 83 347 €</a:t>
            </a:r>
            <a:endParaRPr lang="fr-FR" dirty="0">
              <a:solidFill>
                <a:schemeClr val="bg2">
                  <a:lumMod val="75000"/>
                </a:schemeClr>
              </a:solidFill>
            </a:endParaRPr>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54</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fontScale="90000"/>
          </a:bodyPr>
          <a:lstStyle/>
          <a:p>
            <a:r>
              <a:rPr lang="fr-FR" dirty="0" smtClean="0"/>
              <a:t>Les principales recettes de fonctionnement 2018</a:t>
            </a:r>
            <a:endParaRPr lang="fr-F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solidFill>
                  <a:schemeClr val="bg2">
                    <a:lumMod val="75000"/>
                  </a:schemeClr>
                </a:solidFill>
              </a:rPr>
              <a:t>011 : Charges à caractère général : 1 434 185 €</a:t>
            </a:r>
          </a:p>
          <a:p>
            <a:pPr>
              <a:buNone/>
            </a:pPr>
            <a:r>
              <a:rPr lang="fr-FR" dirty="0" smtClean="0">
                <a:solidFill>
                  <a:schemeClr val="bg2">
                    <a:lumMod val="75000"/>
                  </a:schemeClr>
                </a:solidFill>
              </a:rPr>
              <a:t>Pour le fonctionnement des services communaux</a:t>
            </a:r>
          </a:p>
          <a:p>
            <a:r>
              <a:rPr lang="fr-FR" dirty="0" smtClean="0">
                <a:solidFill>
                  <a:schemeClr val="bg2">
                    <a:lumMod val="75000"/>
                  </a:schemeClr>
                </a:solidFill>
              </a:rPr>
              <a:t>012 : Charges de personnel : 7 184 455 €</a:t>
            </a:r>
          </a:p>
          <a:p>
            <a:r>
              <a:rPr lang="fr-FR" dirty="0" smtClean="0">
                <a:solidFill>
                  <a:schemeClr val="bg2">
                    <a:lumMod val="75000"/>
                  </a:schemeClr>
                </a:solidFill>
              </a:rPr>
              <a:t>65 : Charges de gestion courante : 1 514 811 €</a:t>
            </a:r>
          </a:p>
          <a:p>
            <a:pPr>
              <a:buNone/>
            </a:pPr>
            <a:r>
              <a:rPr lang="fr-FR" dirty="0" smtClean="0">
                <a:solidFill>
                  <a:schemeClr val="bg2">
                    <a:lumMod val="75000"/>
                  </a:schemeClr>
                </a:solidFill>
              </a:rPr>
              <a:t>Indemnités des élus / Participation aux syndicats / subventions des associations</a:t>
            </a:r>
          </a:p>
          <a:p>
            <a:r>
              <a:rPr lang="fr-FR" dirty="0" smtClean="0">
                <a:solidFill>
                  <a:schemeClr val="bg2">
                    <a:lumMod val="75000"/>
                  </a:schemeClr>
                </a:solidFill>
              </a:rPr>
              <a:t>66 : Charges financières : 14 737 €</a:t>
            </a:r>
          </a:p>
          <a:p>
            <a:pPr>
              <a:buNone/>
            </a:pPr>
            <a:r>
              <a:rPr lang="fr-FR" dirty="0" smtClean="0">
                <a:solidFill>
                  <a:schemeClr val="bg2">
                    <a:lumMod val="75000"/>
                  </a:schemeClr>
                </a:solidFill>
              </a:rPr>
              <a:t>Pour le remboursement des intérêts de la dette</a:t>
            </a:r>
          </a:p>
          <a:p>
            <a:r>
              <a:rPr lang="fr-FR" dirty="0" smtClean="0">
                <a:solidFill>
                  <a:schemeClr val="bg2">
                    <a:lumMod val="75000"/>
                  </a:schemeClr>
                </a:solidFill>
              </a:rPr>
              <a:t>67 : Charges exceptionnelles : 61 220 €</a:t>
            </a:r>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55</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a:bodyPr>
          <a:lstStyle/>
          <a:p>
            <a:r>
              <a:rPr lang="fr-FR" dirty="0" smtClean="0"/>
              <a:t>Les dépenses de fonctionnement </a:t>
            </a:r>
            <a:endParaRPr lang="fr-F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solidFill>
                  <a:schemeClr val="bg2">
                    <a:lumMod val="75000"/>
                  </a:schemeClr>
                </a:solidFill>
              </a:rPr>
              <a:t>FCTVA : 246 085 €</a:t>
            </a:r>
          </a:p>
          <a:p>
            <a:r>
              <a:rPr lang="fr-FR" dirty="0" smtClean="0">
                <a:solidFill>
                  <a:schemeClr val="bg2">
                    <a:lumMod val="75000"/>
                  </a:schemeClr>
                </a:solidFill>
              </a:rPr>
              <a:t>FRDE : 494 925 </a:t>
            </a:r>
            <a:r>
              <a:rPr lang="fr-FR" dirty="0" smtClean="0">
                <a:solidFill>
                  <a:schemeClr val="bg2">
                    <a:lumMod val="75000"/>
                  </a:schemeClr>
                </a:solidFill>
              </a:rPr>
              <a:t>€</a:t>
            </a:r>
          </a:p>
          <a:p>
            <a:r>
              <a:rPr lang="fr-FR" b="1" dirty="0" smtClean="0">
                <a:solidFill>
                  <a:schemeClr val="accent2">
                    <a:lumMod val="50000"/>
                  </a:schemeClr>
                </a:solidFill>
              </a:rPr>
              <a:t>Ces deux recettes (741 010 €) doivent financer des nouvelles opérations à caractère économique</a:t>
            </a:r>
            <a:endParaRPr lang="fr-FR" b="1" dirty="0" smtClean="0">
              <a:solidFill>
                <a:schemeClr val="accent2">
                  <a:lumMod val="50000"/>
                </a:schemeClr>
              </a:solidFill>
            </a:endParaRPr>
          </a:p>
          <a:p>
            <a:r>
              <a:rPr lang="fr-FR" dirty="0" smtClean="0">
                <a:solidFill>
                  <a:schemeClr val="bg2">
                    <a:lumMod val="75000"/>
                  </a:schemeClr>
                </a:solidFill>
              </a:rPr>
              <a:t>SUBVENTION ETAT : 1 826 972 €</a:t>
            </a:r>
          </a:p>
          <a:p>
            <a:r>
              <a:rPr lang="fr-FR" dirty="0" smtClean="0">
                <a:solidFill>
                  <a:schemeClr val="bg2">
                    <a:lumMod val="75000"/>
                  </a:schemeClr>
                </a:solidFill>
              </a:rPr>
              <a:t>SUBVENTION DEPARTEMENT : 0 €</a:t>
            </a:r>
          </a:p>
          <a:p>
            <a:r>
              <a:rPr lang="fr-FR" dirty="0" smtClean="0">
                <a:solidFill>
                  <a:schemeClr val="bg2">
                    <a:lumMod val="75000"/>
                  </a:schemeClr>
                </a:solidFill>
              </a:rPr>
              <a:t>AUTOFINANCEMENT commune : €</a:t>
            </a:r>
            <a:endParaRPr lang="fr-FR" dirty="0">
              <a:solidFill>
                <a:schemeClr val="bg2">
                  <a:lumMod val="75000"/>
                </a:schemeClr>
              </a:solidFill>
            </a:endParaRPr>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56</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lstStyle/>
          <a:p>
            <a:r>
              <a:rPr lang="fr-FR" dirty="0" smtClean="0"/>
              <a:t>Les recettes d’investissement</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Les taux d’intérêts restent toujours à un niveau extrêmement bas, ce qui encourage les collectivités à emprunter</a:t>
            </a:r>
            <a:r>
              <a:rPr lang="fr-FR" dirty="0" smtClean="0"/>
              <a:t>.</a:t>
            </a:r>
          </a:p>
          <a:p>
            <a:endParaRPr lang="fr-FR" dirty="0" smtClean="0"/>
          </a:p>
          <a:p>
            <a:r>
              <a:rPr lang="fr-FR" dirty="0" smtClean="0"/>
              <a:t>Par ailleurs, le déficit public de 2017 a atteint 74,1 Mds d’€, soit 2,9% du PIB permettant à la France de se conformer aux exigences européennes du respect du seuil maximum de 3% du PIB. Une projection sur 2018 fixerait ce taux à 2,6 % du PIB, ce qui permettrait de stabiliser la dette publique à 96,8 % du PIB.</a:t>
            </a:r>
            <a:endParaRPr lang="fr-FR" dirty="0" smtClean="0"/>
          </a:p>
          <a:p>
            <a:endParaRPr lang="fr-FR" dirty="0" smtClean="0"/>
          </a:p>
          <a:p>
            <a:endParaRPr lang="fr-FR" dirty="0" smtClean="0"/>
          </a:p>
          <a:p>
            <a:endParaRPr lang="fr-FR" dirty="0" smtClean="0"/>
          </a:p>
        </p:txBody>
      </p:sp>
      <p:sp>
        <p:nvSpPr>
          <p:cNvPr id="3" name="Espace réservé du numéro de diapositive 2"/>
          <p:cNvSpPr>
            <a:spLocks noGrp="1"/>
          </p:cNvSpPr>
          <p:nvPr>
            <p:ph type="sldNum" sz="quarter" idx="15"/>
          </p:nvPr>
        </p:nvSpPr>
        <p:spPr/>
        <p:txBody>
          <a:bodyPr/>
          <a:lstStyle/>
          <a:p>
            <a:fld id="{DE7B20A6-7C5E-4C62-B252-BF0FA16D3207}" type="slidenum">
              <a:rPr lang="fr-FR" smtClean="0"/>
              <a:pPr/>
              <a:t>6</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normAutofit fontScale="90000"/>
          </a:bodyPr>
          <a:lstStyle/>
          <a:p>
            <a:r>
              <a:rPr lang="fr-FR" dirty="0" smtClean="0"/>
              <a:t>L’environnement économique national</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endParaRPr lang="fr-FR" dirty="0" smtClean="0">
              <a:solidFill>
                <a:srgbClr val="C00000"/>
              </a:solidFill>
            </a:endParaRPr>
          </a:p>
          <a:p>
            <a:r>
              <a:rPr lang="fr-FR" u="sng" dirty="0" smtClean="0"/>
              <a:t>Les dotations de la commune</a:t>
            </a:r>
          </a:p>
          <a:p>
            <a:r>
              <a:rPr lang="fr-FR" dirty="0" smtClean="0"/>
              <a:t>La DGF devrait augmentée cette année suite au recensement récent de la population 10 400 </a:t>
            </a:r>
            <a:r>
              <a:rPr lang="fr-FR" dirty="0" err="1" smtClean="0"/>
              <a:t>hab</a:t>
            </a:r>
            <a:r>
              <a:rPr lang="fr-FR" dirty="0" smtClean="0"/>
              <a:t> à       13 934 (+ 500 000 € environ)</a:t>
            </a:r>
          </a:p>
          <a:p>
            <a:r>
              <a:rPr lang="fr-FR" dirty="0" smtClean="0"/>
              <a:t>La Dotation de solidarité rurale a augmenté (1 033 924 € en 2017 contre 1 213 745 € en 2018)</a:t>
            </a:r>
          </a:p>
          <a:p>
            <a:r>
              <a:rPr lang="fr-FR" dirty="0" smtClean="0"/>
              <a:t>Tout comme l’octroi de mer (100 % au bénéfice des communes) passe de 3 360 770 € à 3 954 284 €</a:t>
            </a:r>
          </a:p>
          <a:p>
            <a:r>
              <a:rPr lang="fr-FR" dirty="0" smtClean="0"/>
              <a:t>On enregistre une diminution des emplois aidés</a:t>
            </a:r>
          </a:p>
          <a:p>
            <a:endParaRPr lang="fr-FR" dirty="0" smtClean="0"/>
          </a:p>
        </p:txBody>
      </p:sp>
      <p:sp>
        <p:nvSpPr>
          <p:cNvPr id="5" name="Espace réservé du numéro de diapositive 4"/>
          <p:cNvSpPr>
            <a:spLocks noGrp="1"/>
          </p:cNvSpPr>
          <p:nvPr>
            <p:ph type="sldNum" sz="quarter" idx="15"/>
          </p:nvPr>
        </p:nvSpPr>
        <p:spPr/>
        <p:txBody>
          <a:bodyPr/>
          <a:lstStyle/>
          <a:p>
            <a:fld id="{DE7B20A6-7C5E-4C62-B252-BF0FA16D3207}" type="slidenum">
              <a:rPr lang="fr-FR" smtClean="0"/>
              <a:pPr/>
              <a:t>7</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2" name="Titre 1"/>
          <p:cNvSpPr>
            <a:spLocks noGrp="1"/>
          </p:cNvSpPr>
          <p:nvPr>
            <p:ph type="title"/>
          </p:nvPr>
        </p:nvSpPr>
        <p:spPr/>
        <p:txBody>
          <a:bodyPr>
            <a:normAutofit/>
          </a:bodyPr>
          <a:lstStyle/>
          <a:p>
            <a:r>
              <a:rPr lang="fr-FR" b="1" dirty="0" smtClean="0"/>
              <a:t>II – CONTEXTE LOCAL </a:t>
            </a:r>
            <a:endParaRPr lang="fr-FR"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428596" y="2285992"/>
          <a:ext cx="8229600" cy="2571768"/>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762000">
                <a:tc>
                  <a:txBody>
                    <a:bodyPr/>
                    <a:lstStyle/>
                    <a:p>
                      <a:pPr algn="ctr" fontAlgn="ctr"/>
                      <a:r>
                        <a:rPr lang="fr-FR" sz="800" b="1" i="0" u="none" strike="noStrike" dirty="0">
                          <a:latin typeface="Times New Roman"/>
                        </a:rPr>
                        <a:t>DATE ECHEANCE</a:t>
                      </a:r>
                    </a:p>
                  </a:txBody>
                  <a:tcPr marL="9525" marR="9525" marT="9525" marB="0" anchor="ctr"/>
                </a:tc>
                <a:tc>
                  <a:txBody>
                    <a:bodyPr/>
                    <a:lstStyle/>
                    <a:p>
                      <a:pPr algn="ctr" fontAlgn="ctr"/>
                      <a:r>
                        <a:rPr lang="fr-FR" sz="800" b="1" i="0" u="none" strike="noStrike" dirty="0">
                          <a:latin typeface="Times New Roman"/>
                        </a:rPr>
                        <a:t>CAPITAL RESTANT A AMORTIR</a:t>
                      </a:r>
                    </a:p>
                  </a:txBody>
                  <a:tcPr marL="9525" marR="9525" marT="9525" marB="0" anchor="ctr"/>
                </a:tc>
                <a:tc>
                  <a:txBody>
                    <a:bodyPr/>
                    <a:lstStyle/>
                    <a:p>
                      <a:pPr algn="ctr" fontAlgn="ctr"/>
                      <a:r>
                        <a:rPr lang="fr-FR" sz="800" b="1" i="0" u="none" strike="noStrike" dirty="0">
                          <a:latin typeface="Times New Roman"/>
                        </a:rPr>
                        <a:t>INTERETS THEORIQUES *</a:t>
                      </a:r>
                    </a:p>
                  </a:txBody>
                  <a:tcPr marL="9525" marR="9525" marT="9525" marB="0" anchor="ctr"/>
                </a:tc>
                <a:tc>
                  <a:txBody>
                    <a:bodyPr/>
                    <a:lstStyle/>
                    <a:p>
                      <a:pPr algn="ctr" fontAlgn="ctr"/>
                      <a:r>
                        <a:rPr lang="fr-FR" sz="800" b="1" i="0" u="none" strike="noStrike" dirty="0">
                          <a:latin typeface="Times New Roman"/>
                        </a:rPr>
                        <a:t>AMORTISSEMENTS</a:t>
                      </a:r>
                    </a:p>
                  </a:txBody>
                  <a:tcPr marL="9525" marR="9525" marT="9525" marB="0" anchor="ctr"/>
                </a:tc>
                <a:tc>
                  <a:txBody>
                    <a:bodyPr/>
                    <a:lstStyle/>
                    <a:p>
                      <a:pPr algn="ctr" fontAlgn="ctr"/>
                      <a:r>
                        <a:rPr lang="fr-FR" sz="800" b="1" i="0" u="none" strike="noStrike" dirty="0">
                          <a:latin typeface="Times New Roman"/>
                        </a:rPr>
                        <a:t>REMBOURSEMENTS</a:t>
                      </a:r>
                    </a:p>
                  </a:txBody>
                  <a:tcPr marL="9525" marR="9525" marT="9525" marB="0" anchor="ctr"/>
                </a:tc>
              </a:tr>
              <a:tr h="762000">
                <a:tc>
                  <a:txBody>
                    <a:bodyPr/>
                    <a:lstStyle/>
                    <a:p>
                      <a:pPr algn="ctr" fontAlgn="b"/>
                      <a:r>
                        <a:rPr lang="fr-FR" sz="1200" b="0" i="0" u="none" strike="noStrike" dirty="0">
                          <a:latin typeface="Arial"/>
                        </a:rPr>
                        <a:t>30/06/2018</a:t>
                      </a:r>
                    </a:p>
                  </a:txBody>
                  <a:tcPr marL="9525" marR="9525" marT="9525" marB="0" anchor="b"/>
                </a:tc>
                <a:tc>
                  <a:txBody>
                    <a:bodyPr/>
                    <a:lstStyle/>
                    <a:p>
                      <a:pPr algn="ctr" fontAlgn="b"/>
                      <a:r>
                        <a:rPr lang="fr-FR" sz="1200" b="0" i="0" u="none" strike="noStrike" dirty="0">
                          <a:latin typeface="Arial"/>
                        </a:rPr>
                        <a:t>643 </a:t>
                      </a:r>
                      <a:r>
                        <a:rPr lang="fr-FR" sz="1200" b="0" i="0" u="none" strike="noStrike" dirty="0" smtClean="0">
                          <a:latin typeface="Arial"/>
                        </a:rPr>
                        <a:t>382,54 €  </a:t>
                      </a:r>
                      <a:endParaRPr lang="fr-FR" sz="1200" b="0" i="0" u="none" strike="noStrike" dirty="0">
                        <a:latin typeface="Arial"/>
                      </a:endParaRPr>
                    </a:p>
                  </a:txBody>
                  <a:tcPr marL="9525" marR="9525" marT="9525" marB="0" anchor="b"/>
                </a:tc>
                <a:tc>
                  <a:txBody>
                    <a:bodyPr/>
                    <a:lstStyle/>
                    <a:p>
                      <a:pPr algn="ctr" fontAlgn="b"/>
                      <a:r>
                        <a:rPr lang="fr-FR" sz="1200" b="0" i="0" u="none" strike="noStrike" dirty="0">
                          <a:latin typeface="Arial"/>
                        </a:rPr>
                        <a:t>7 527,58 </a:t>
                      </a:r>
                      <a:r>
                        <a:rPr lang="fr-FR" sz="1200" b="0" i="0" u="none" strike="noStrike" dirty="0" smtClean="0">
                          <a:latin typeface="Arial"/>
                        </a:rPr>
                        <a:t> € </a:t>
                      </a:r>
                      <a:endParaRPr lang="fr-FR" sz="1200" b="0" i="0" u="none" strike="noStrike" dirty="0">
                        <a:latin typeface="Arial"/>
                      </a:endParaRPr>
                    </a:p>
                  </a:txBody>
                  <a:tcPr marL="9525" marR="9525" marT="9525" marB="0" anchor="b"/>
                </a:tc>
                <a:tc>
                  <a:txBody>
                    <a:bodyPr/>
                    <a:lstStyle/>
                    <a:p>
                      <a:pPr algn="ctr" fontAlgn="b"/>
                      <a:r>
                        <a:rPr lang="fr-FR" sz="1200" b="0" i="0" u="none" strike="noStrike" dirty="0">
                          <a:latin typeface="Arial"/>
                        </a:rPr>
                        <a:t>27 205,43  </a:t>
                      </a:r>
                      <a:r>
                        <a:rPr lang="fr-FR" sz="1200" b="0" i="0" u="none" strike="noStrike" dirty="0" smtClean="0">
                          <a:latin typeface="Arial"/>
                        </a:rPr>
                        <a:t>€</a:t>
                      </a:r>
                      <a:endParaRPr lang="fr-FR" sz="1200" b="0" i="0" u="none" strike="noStrike" dirty="0">
                        <a:latin typeface="Arial"/>
                      </a:endParaRPr>
                    </a:p>
                  </a:txBody>
                  <a:tcPr marL="9525" marR="9525" marT="9525" marB="0" anchor="b"/>
                </a:tc>
                <a:tc>
                  <a:txBody>
                    <a:bodyPr/>
                    <a:lstStyle/>
                    <a:p>
                      <a:pPr algn="ctr" fontAlgn="b"/>
                      <a:r>
                        <a:rPr lang="fr-FR" sz="1200" b="0" i="0" u="none" strike="noStrike" dirty="0">
                          <a:latin typeface="Arial"/>
                        </a:rPr>
                        <a:t>34 733,01 </a:t>
                      </a:r>
                      <a:r>
                        <a:rPr lang="fr-FR" sz="1200" b="0" i="0" u="none" strike="noStrike" dirty="0" smtClean="0">
                          <a:latin typeface="Arial"/>
                        </a:rPr>
                        <a:t> € </a:t>
                      </a:r>
                      <a:endParaRPr lang="fr-FR" sz="1200" b="0" i="0" u="none" strike="noStrike" dirty="0">
                        <a:latin typeface="Arial"/>
                      </a:endParaRPr>
                    </a:p>
                  </a:txBody>
                  <a:tcPr marL="9525" marR="9525" marT="9525" marB="0" anchor="b"/>
                </a:tc>
              </a:tr>
              <a:tr h="1047768">
                <a:tc>
                  <a:txBody>
                    <a:bodyPr/>
                    <a:lstStyle/>
                    <a:p>
                      <a:pPr algn="ctr" fontAlgn="b"/>
                      <a:r>
                        <a:rPr lang="fr-FR" sz="1200" b="0" i="0" u="none" strike="noStrike" dirty="0">
                          <a:latin typeface="Arial"/>
                        </a:rPr>
                        <a:t>31/12/2018</a:t>
                      </a:r>
                    </a:p>
                  </a:txBody>
                  <a:tcPr marL="9525" marR="9525" marT="9525" marB="0" anchor="b"/>
                </a:tc>
                <a:tc>
                  <a:txBody>
                    <a:bodyPr/>
                    <a:lstStyle/>
                    <a:p>
                      <a:pPr algn="ctr" fontAlgn="b"/>
                      <a:r>
                        <a:rPr lang="fr-FR" sz="1200" b="0" i="0" u="none" strike="noStrike" dirty="0">
                          <a:latin typeface="Arial"/>
                        </a:rPr>
                        <a:t>616 177,11  </a:t>
                      </a:r>
                      <a:r>
                        <a:rPr lang="fr-FR" sz="1200" b="0" i="0" u="none" strike="noStrike" dirty="0" smtClean="0">
                          <a:latin typeface="Arial"/>
                        </a:rPr>
                        <a:t>€</a:t>
                      </a:r>
                      <a:endParaRPr lang="fr-FR" sz="1200" b="0" i="0" u="none" strike="noStrike" dirty="0">
                        <a:latin typeface="Arial"/>
                      </a:endParaRPr>
                    </a:p>
                  </a:txBody>
                  <a:tcPr marL="9525" marR="9525" marT="9525" marB="0" anchor="b"/>
                </a:tc>
                <a:tc>
                  <a:txBody>
                    <a:bodyPr/>
                    <a:lstStyle/>
                    <a:p>
                      <a:pPr algn="ctr" fontAlgn="b"/>
                      <a:r>
                        <a:rPr lang="fr-FR" sz="1200" b="0" i="0" u="none" strike="noStrike" dirty="0">
                          <a:latin typeface="Arial"/>
                        </a:rPr>
                        <a:t>7 527,58  </a:t>
                      </a:r>
                      <a:r>
                        <a:rPr lang="fr-FR" sz="1200" b="0" i="0" u="none" strike="noStrike" dirty="0" smtClean="0">
                          <a:latin typeface="Arial"/>
                        </a:rPr>
                        <a:t>€</a:t>
                      </a:r>
                      <a:endParaRPr lang="fr-FR" sz="1200" b="0" i="0" u="none" strike="noStrike" dirty="0">
                        <a:latin typeface="Arial"/>
                      </a:endParaRPr>
                    </a:p>
                  </a:txBody>
                  <a:tcPr marL="9525" marR="9525" marT="9525" marB="0" anchor="b"/>
                </a:tc>
                <a:tc>
                  <a:txBody>
                    <a:bodyPr/>
                    <a:lstStyle/>
                    <a:p>
                      <a:pPr algn="ctr" fontAlgn="b"/>
                      <a:r>
                        <a:rPr lang="fr-FR" sz="1200" b="0" i="0" u="none" strike="noStrike" dirty="0">
                          <a:latin typeface="Arial"/>
                        </a:rPr>
                        <a:t>27 </a:t>
                      </a:r>
                      <a:r>
                        <a:rPr lang="fr-FR" sz="1200" b="0" i="0" u="none" strike="noStrike" dirty="0" smtClean="0">
                          <a:latin typeface="Arial"/>
                        </a:rPr>
                        <a:t>523,74 €  </a:t>
                      </a:r>
                      <a:endParaRPr lang="fr-FR" sz="1200" b="0" i="0" u="none" strike="noStrike" dirty="0">
                        <a:latin typeface="Arial"/>
                      </a:endParaRPr>
                    </a:p>
                  </a:txBody>
                  <a:tcPr marL="9525" marR="9525" marT="9525" marB="0" anchor="b"/>
                </a:tc>
                <a:tc>
                  <a:txBody>
                    <a:bodyPr/>
                    <a:lstStyle/>
                    <a:p>
                      <a:pPr algn="ctr" fontAlgn="b"/>
                      <a:r>
                        <a:rPr lang="fr-FR" sz="1200" b="0" i="0" u="none" strike="noStrike" dirty="0">
                          <a:latin typeface="Arial"/>
                        </a:rPr>
                        <a:t>35 051,32  </a:t>
                      </a:r>
                      <a:r>
                        <a:rPr lang="fr-FR" sz="1200" b="0" i="0" u="none" strike="noStrike" dirty="0" smtClean="0">
                          <a:latin typeface="Arial"/>
                        </a:rPr>
                        <a:t>€</a:t>
                      </a:r>
                      <a:endParaRPr lang="fr-FR" sz="1200" b="0" i="0" u="none" strike="noStrike" dirty="0">
                        <a:latin typeface="Arial"/>
                      </a:endParaRPr>
                    </a:p>
                  </a:txBody>
                  <a:tcPr marL="9525" marR="9525" marT="9525" marB="0" anchor="b"/>
                </a:tc>
              </a:tr>
            </a:tbl>
          </a:graphicData>
        </a:graphic>
      </p:graphicFrame>
      <p:sp>
        <p:nvSpPr>
          <p:cNvPr id="3" name="Espace réservé du numéro de diapositive 2"/>
          <p:cNvSpPr>
            <a:spLocks noGrp="1"/>
          </p:cNvSpPr>
          <p:nvPr>
            <p:ph type="sldNum" sz="quarter" idx="15"/>
          </p:nvPr>
        </p:nvSpPr>
        <p:spPr/>
        <p:txBody>
          <a:bodyPr/>
          <a:lstStyle/>
          <a:p>
            <a:fld id="{DE7B20A6-7C5E-4C62-B252-BF0FA16D3207}" type="slidenum">
              <a:rPr lang="fr-FR" smtClean="0"/>
              <a:pPr/>
              <a:t>8</a:t>
            </a:fld>
            <a:endParaRPr lang="fr-FR"/>
          </a:p>
        </p:txBody>
      </p:sp>
      <p:sp>
        <p:nvSpPr>
          <p:cNvPr id="4" name="Espace réservé du pied de page 3"/>
          <p:cNvSpPr>
            <a:spLocks noGrp="1"/>
          </p:cNvSpPr>
          <p:nvPr>
            <p:ph type="ftr" sz="quarter" idx="16"/>
          </p:nvPr>
        </p:nvSpPr>
        <p:spPr/>
        <p:txBody>
          <a:bodyPr/>
          <a:lstStyle/>
          <a:p>
            <a:r>
              <a:rPr lang="fr-FR" smtClean="0"/>
              <a:t>DIRECTION DES FINANCES</a:t>
            </a:r>
            <a:endParaRPr lang="fr-FR"/>
          </a:p>
        </p:txBody>
      </p:sp>
      <p:sp>
        <p:nvSpPr>
          <p:cNvPr id="5" name="Titre 4"/>
          <p:cNvSpPr>
            <a:spLocks noGrp="1"/>
          </p:cNvSpPr>
          <p:nvPr>
            <p:ph type="title"/>
          </p:nvPr>
        </p:nvSpPr>
        <p:spPr/>
        <p:txBody>
          <a:bodyPr>
            <a:normAutofit fontScale="90000"/>
          </a:bodyPr>
          <a:lstStyle/>
          <a:p>
            <a:r>
              <a:rPr lang="fr-FR" dirty="0" smtClean="0"/>
              <a:t>Charge de la dette </a:t>
            </a:r>
            <a:r>
              <a:rPr lang="fr-FR" dirty="0" smtClean="0"/>
              <a:t>s’étale </a:t>
            </a:r>
            <a:r>
              <a:rPr lang="fr-FR" dirty="0" smtClean="0"/>
              <a:t>jusqu’en </a:t>
            </a:r>
            <a:r>
              <a:rPr lang="fr-FR" dirty="0" smtClean="0"/>
              <a:t>2028</a:t>
            </a:r>
            <a:br>
              <a:rPr lang="fr-FR" dirty="0" smtClean="0"/>
            </a:br>
            <a:r>
              <a:rPr lang="fr-FR" dirty="0" smtClean="0"/>
              <a:t>pour un </a:t>
            </a:r>
            <a:r>
              <a:rPr lang="fr-FR" dirty="0" smtClean="0"/>
              <a:t>Emprunt contracté fin 2013</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75656" y="1916832"/>
            <a:ext cx="6408712" cy="1569660"/>
          </a:xfrm>
          <a:prstGeom prst="rect">
            <a:avLst/>
          </a:prstGeom>
          <a:solidFill>
            <a:schemeClr val="accent4">
              <a:lumMod val="60000"/>
              <a:lumOff val="40000"/>
            </a:schemeClr>
          </a:solidFill>
        </p:spPr>
        <p:txBody>
          <a:bodyPr wrap="square" rtlCol="0">
            <a:spAutoFit/>
          </a:bodyPr>
          <a:lstStyle/>
          <a:p>
            <a:pPr algn="ctr">
              <a:spcBef>
                <a:spcPct val="0"/>
              </a:spcBef>
            </a:pPr>
            <a:r>
              <a:rPr lang="fr-FR" sz="4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Arial" pitchFamily="34" charset="0"/>
                <a:ea typeface="+mj-ea"/>
                <a:cs typeface="Arial" pitchFamily="34" charset="0"/>
              </a:rPr>
              <a:t>SECTION DE FONCTIONNEMENT</a:t>
            </a:r>
            <a:endParaRPr lang="fr-FR" sz="4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Arial" pitchFamily="34" charset="0"/>
              <a:ea typeface="+mj-ea"/>
              <a:cs typeface="Arial" pitchFamily="34" charset="0"/>
            </a:endParaRPr>
          </a:p>
        </p:txBody>
      </p:sp>
      <p:sp>
        <p:nvSpPr>
          <p:cNvPr id="3" name="Espace réservé du pied de page 2"/>
          <p:cNvSpPr>
            <a:spLocks noGrp="1"/>
          </p:cNvSpPr>
          <p:nvPr>
            <p:ph type="ftr" sz="quarter" idx="11"/>
          </p:nvPr>
        </p:nvSpPr>
        <p:spPr/>
        <p:txBody>
          <a:bodyPr/>
          <a:lstStyle/>
          <a:p>
            <a:r>
              <a:rPr lang="fr-FR" smtClean="0"/>
              <a:t>DIRECTION DES FINANCES</a:t>
            </a:r>
            <a:endParaRPr lang="fr-FR"/>
          </a:p>
        </p:txBody>
      </p:sp>
      <p:sp>
        <p:nvSpPr>
          <p:cNvPr id="4" name="Espace réservé du numéro de diapositive 3"/>
          <p:cNvSpPr>
            <a:spLocks noGrp="1"/>
          </p:cNvSpPr>
          <p:nvPr>
            <p:ph type="sldNum" sz="quarter" idx="12"/>
          </p:nvPr>
        </p:nvSpPr>
        <p:spPr/>
        <p:txBody>
          <a:bodyPr/>
          <a:lstStyle/>
          <a:p>
            <a:fld id="{DE7B20A6-7C5E-4C62-B252-BF0FA16D3207}" type="slidenum">
              <a:rPr lang="fr-FR" smtClean="0"/>
              <a:pPr/>
              <a:t>9</a:t>
            </a:fld>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3618</TotalTime>
  <Words>3399</Words>
  <Application>Microsoft Office PowerPoint</Application>
  <PresentationFormat>Affichage à l'écran (4:3)</PresentationFormat>
  <Paragraphs>829</Paragraphs>
  <Slides>56</Slides>
  <Notes>1</Notes>
  <HiddenSlides>0</HiddenSlides>
  <MMClips>0</MMClips>
  <ScaleCrop>false</ScaleCrop>
  <HeadingPairs>
    <vt:vector size="4" baseType="variant">
      <vt:variant>
        <vt:lpstr>Thème</vt:lpstr>
      </vt:variant>
      <vt:variant>
        <vt:i4>1</vt:i4>
      </vt:variant>
      <vt:variant>
        <vt:lpstr>Titres des diapositives</vt:lpstr>
      </vt:variant>
      <vt:variant>
        <vt:i4>56</vt:i4>
      </vt:variant>
    </vt:vector>
  </HeadingPairs>
  <TitlesOfParts>
    <vt:vector size="57" baseType="lpstr">
      <vt:lpstr>Papier</vt:lpstr>
      <vt:lpstr>                        Débat D’Orientation Budgétaire 2018   Présentation   du 12 avril 2018</vt:lpstr>
      <vt:lpstr>           Conseil Municipal du 12 avril 2018 </vt:lpstr>
      <vt:lpstr>Diapositive 3</vt:lpstr>
      <vt:lpstr>Sommaire</vt:lpstr>
      <vt:lpstr>1 - Le contexte national 2018</vt:lpstr>
      <vt:lpstr>L’environnement économique national</vt:lpstr>
      <vt:lpstr>II – CONTEXTE LOCAL </vt:lpstr>
      <vt:lpstr>Charge de la dette s’étale jusqu’en 2028 pour un Emprunt contracté fin 2013</vt:lpstr>
      <vt:lpstr>Diapositive 9</vt:lpstr>
      <vt:lpstr>Situation financière 2013-2017</vt:lpstr>
      <vt:lpstr>SECTION DE FONCTIONNEMENT</vt:lpstr>
      <vt:lpstr>EVOLUTION DES DEPENSES ET RECETTES  DE FONCTIONNEMENT 2013-2017</vt:lpstr>
      <vt:lpstr>        EVOLUTION DES DEPENSES DE FONCTIONNEMENT PAR CHAPITRE    </vt:lpstr>
      <vt:lpstr>EVOLUTION DES DEPENSES DE FONCTIONNEMENT</vt:lpstr>
      <vt:lpstr>Situation des effectifs communaux</vt:lpstr>
      <vt:lpstr>Diapositive 16</vt:lpstr>
      <vt:lpstr>Diapositive 17</vt:lpstr>
      <vt:lpstr>1 – 7 Agents techniques contractuels sans poste existant au tableau des effectifs</vt:lpstr>
      <vt:lpstr>2 – 8 Femmes de ménage sans poste existant au tableau des effectifs</vt:lpstr>
      <vt:lpstr>3 – 4 Agents administratifs sans poste</vt:lpstr>
      <vt:lpstr>4 – 10 autres agents sans poste</vt:lpstr>
      <vt:lpstr>Diapositive 22</vt:lpstr>
      <vt:lpstr>Structure des effectifs</vt:lpstr>
      <vt:lpstr>Structure des effectifs</vt:lpstr>
      <vt:lpstr>Structuration des fonctionnaires  par catégorie</vt:lpstr>
      <vt:lpstr>Structuration des fonctionnaires           par catégorie</vt:lpstr>
      <vt:lpstr>Structuration des titulaires par filière et catégorie</vt:lpstr>
      <vt:lpstr>Structuration des titulaires  </vt:lpstr>
      <vt:lpstr>EVOLUTION DES RECETTES  DE FONCTIONNEMENT</vt:lpstr>
      <vt:lpstr>RECETTES DE FONCTIONNEMENT</vt:lpstr>
      <vt:lpstr>PARTICIPATIONS COMMUNALES  AUX 4 SYNDICATS </vt:lpstr>
      <vt:lpstr>Produit fiscal de 2018</vt:lpstr>
      <vt:lpstr>Diapositive 33</vt:lpstr>
      <vt:lpstr>SECTION D’INVESTISSEMENT</vt:lpstr>
      <vt:lpstr>Dépenses et recettes d’investissement 2013-2017 </vt:lpstr>
      <vt:lpstr>EVOLUTION DES DEPENSES ET RECETTES D’INVESTISSEMENT</vt:lpstr>
      <vt:lpstr>DEPENSES INVESTISSEMENT  PAR CHAPITRE</vt:lpstr>
      <vt:lpstr>RECETTES INVESTISSEMENT  PAR CHAPITRE</vt:lpstr>
      <vt:lpstr>Les opérations financées</vt:lpstr>
      <vt:lpstr>LES OPERATIONS NOUVELLES</vt:lpstr>
      <vt:lpstr>Les orientations budgétaires 2018</vt:lpstr>
      <vt:lpstr>Diapositive 42</vt:lpstr>
      <vt:lpstr>Diapositive 43</vt:lpstr>
      <vt:lpstr>Les préconisations</vt:lpstr>
      <vt:lpstr>DEPENSE DE FONCTIONNEMENT</vt:lpstr>
      <vt:lpstr>Diapositive 46</vt:lpstr>
      <vt:lpstr>Diapositive 47</vt:lpstr>
      <vt:lpstr>RECETTE DE FONCTIONNEMENT</vt:lpstr>
      <vt:lpstr>Conclusion</vt:lpstr>
      <vt:lpstr>Diapositive 50</vt:lpstr>
      <vt:lpstr>         Quelle stratégie financière et fiscale pour la commune ? </vt:lpstr>
      <vt:lpstr>                FISCALITE 2018</vt:lpstr>
      <vt:lpstr>Le projet de budget 2018</vt:lpstr>
      <vt:lpstr>Les principales recettes de fonctionnement 2018</vt:lpstr>
      <vt:lpstr>Les dépenses de fonctionnement </vt:lpstr>
      <vt:lpstr>Les recettes d’investissement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Débat D’Orientation Budgétaire 2012</dc:title>
  <dc:creator>Abachia</dc:creator>
  <cp:lastModifiedBy>Pc1</cp:lastModifiedBy>
  <cp:revision>314</cp:revision>
  <dcterms:created xsi:type="dcterms:W3CDTF">2012-04-16T08:39:26Z</dcterms:created>
  <dcterms:modified xsi:type="dcterms:W3CDTF">2018-04-10T07:35:46Z</dcterms:modified>
</cp:coreProperties>
</file>